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77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3" r:id="rId19"/>
    <p:sldId id="272" r:id="rId20"/>
    <p:sldId id="276" r:id="rId21"/>
    <p:sldId id="274" r:id="rId22"/>
    <p:sldId id="275" r:id="rId23"/>
    <p:sldId id="278" r:id="rId2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1"/>
    <p:restoredTop sz="96296"/>
  </p:normalViewPr>
  <p:slideViewPr>
    <p:cSldViewPr snapToGrid="0" snapToObjects="1">
      <p:cViewPr varScale="1">
        <p:scale>
          <a:sx n="121" d="100"/>
          <a:sy n="121" d="100"/>
        </p:scale>
        <p:origin x="200" y="30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D3C1FCB-2E47-DC4F-B2F2-9A42BCFBA160}" type="doc">
      <dgm:prSet loTypeId="urn:microsoft.com/office/officeart/2005/8/layout/cycle6" loCatId="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777D7379-99A4-804F-AF4C-BE6BA18FC9C5}">
      <dgm:prSet phldrT="[Text]"/>
      <dgm:spPr/>
      <dgm:t>
        <a:bodyPr/>
        <a:lstStyle/>
        <a:p>
          <a:r>
            <a:rPr lang="es-ES_tradnl" noProof="0" dirty="0">
              <a:latin typeface="Book Antiqua" panose="02040602050305030304" pitchFamily="18" charset="0"/>
            </a:rPr>
            <a:t>Debilitamiento del Estado de Derecho  (1999)</a:t>
          </a:r>
        </a:p>
      </dgm:t>
    </dgm:pt>
    <dgm:pt modelId="{32BAB15A-8B26-DA49-AE34-6171C1523967}" type="parTrans" cxnId="{B5F846A3-D492-184E-B9C9-A33A94750D5E}">
      <dgm:prSet/>
      <dgm:spPr/>
      <dgm:t>
        <a:bodyPr/>
        <a:lstStyle/>
        <a:p>
          <a:endParaRPr lang="en-US"/>
        </a:p>
      </dgm:t>
    </dgm:pt>
    <dgm:pt modelId="{D997951D-A27A-E44C-B07C-24C26FCE24B6}" type="sibTrans" cxnId="{B5F846A3-D492-184E-B9C9-A33A94750D5E}">
      <dgm:prSet/>
      <dgm:spPr/>
      <dgm:t>
        <a:bodyPr/>
        <a:lstStyle/>
        <a:p>
          <a:endParaRPr lang="en-US"/>
        </a:p>
      </dgm:t>
    </dgm:pt>
    <dgm:pt modelId="{31850B9F-580A-E14D-9B78-E9A5EF9DBCC0}">
      <dgm:prSet phldrT="[Text]"/>
      <dgm:spPr/>
      <dgm:t>
        <a:bodyPr/>
        <a:lstStyle/>
        <a:p>
          <a:r>
            <a:rPr lang="es-ES_tradnl" noProof="0" dirty="0">
              <a:latin typeface="Book Antiqua" panose="02040602050305030304" pitchFamily="18" charset="0"/>
            </a:rPr>
            <a:t>Controles de precio y de cambio (2003)</a:t>
          </a:r>
          <a:endParaRPr lang="en-US" dirty="0"/>
        </a:p>
      </dgm:t>
    </dgm:pt>
    <dgm:pt modelId="{EE777D9E-6207-4643-A434-90E66838BDBA}" type="parTrans" cxnId="{14CDD9EC-6CBA-F144-AEDB-8C1E765B1269}">
      <dgm:prSet/>
      <dgm:spPr/>
      <dgm:t>
        <a:bodyPr/>
        <a:lstStyle/>
        <a:p>
          <a:endParaRPr lang="en-US"/>
        </a:p>
      </dgm:t>
    </dgm:pt>
    <dgm:pt modelId="{C0DD3317-CC71-E34D-BF8B-22B1F0A8921A}" type="sibTrans" cxnId="{14CDD9EC-6CBA-F144-AEDB-8C1E765B1269}">
      <dgm:prSet/>
      <dgm:spPr/>
      <dgm:t>
        <a:bodyPr/>
        <a:lstStyle/>
        <a:p>
          <a:endParaRPr lang="en-US"/>
        </a:p>
      </dgm:t>
    </dgm:pt>
    <dgm:pt modelId="{923E16F0-FE34-3046-BA5E-167379D5D04F}">
      <dgm:prSet phldrT="[Text]"/>
      <dgm:spPr/>
      <dgm:t>
        <a:bodyPr/>
        <a:lstStyle/>
        <a:p>
          <a:r>
            <a:rPr lang="es-ES_tradnl" noProof="0" dirty="0">
              <a:latin typeface="Book Antiqua" panose="02040602050305030304" pitchFamily="18" charset="0"/>
            </a:rPr>
            <a:t>Intervención política del TSJ (2004)</a:t>
          </a:r>
          <a:endParaRPr lang="en-US" dirty="0"/>
        </a:p>
      </dgm:t>
    </dgm:pt>
    <dgm:pt modelId="{EFD3682D-2DA5-0040-9F33-7AA870991E47}" type="parTrans" cxnId="{E9804081-7FE5-694C-95C6-42B0263F0185}">
      <dgm:prSet/>
      <dgm:spPr/>
      <dgm:t>
        <a:bodyPr/>
        <a:lstStyle/>
        <a:p>
          <a:endParaRPr lang="en-US"/>
        </a:p>
      </dgm:t>
    </dgm:pt>
    <dgm:pt modelId="{44D544CB-79C8-D14C-AF5E-9B96FFC446ED}" type="sibTrans" cxnId="{E9804081-7FE5-694C-95C6-42B0263F0185}">
      <dgm:prSet/>
      <dgm:spPr/>
      <dgm:t>
        <a:bodyPr/>
        <a:lstStyle/>
        <a:p>
          <a:endParaRPr lang="en-US"/>
        </a:p>
      </dgm:t>
    </dgm:pt>
    <dgm:pt modelId="{DB514843-6E10-6846-8218-CC766590594B}">
      <dgm:prSet phldrT="[Text]"/>
      <dgm:spPr/>
      <dgm:t>
        <a:bodyPr/>
        <a:lstStyle/>
        <a:p>
          <a:r>
            <a:rPr lang="es-ES_tradnl" noProof="0" dirty="0">
              <a:latin typeface="Book Antiqua" panose="02040602050305030304" pitchFamily="18" charset="0"/>
            </a:rPr>
            <a:t>Ampliación de los controles centralizados (2005)</a:t>
          </a:r>
          <a:endParaRPr lang="en-US" dirty="0"/>
        </a:p>
      </dgm:t>
    </dgm:pt>
    <dgm:pt modelId="{46558EB6-612C-DE47-858C-32A0253D0162}" type="parTrans" cxnId="{1FD758A2-E0A0-0540-A995-728D1B73863B}">
      <dgm:prSet/>
      <dgm:spPr/>
      <dgm:t>
        <a:bodyPr/>
        <a:lstStyle/>
        <a:p>
          <a:endParaRPr lang="en-US"/>
        </a:p>
      </dgm:t>
    </dgm:pt>
    <dgm:pt modelId="{A72EF306-F040-A44A-911D-CE13138BDDEA}" type="sibTrans" cxnId="{1FD758A2-E0A0-0540-A995-728D1B73863B}">
      <dgm:prSet/>
      <dgm:spPr/>
      <dgm:t>
        <a:bodyPr/>
        <a:lstStyle/>
        <a:p>
          <a:endParaRPr lang="en-US"/>
        </a:p>
      </dgm:t>
    </dgm:pt>
    <dgm:pt modelId="{B819079A-7B4A-4847-A4B1-82C3B9B34B58}">
      <dgm:prSet phldrT="[Text]"/>
      <dgm:spPr/>
      <dgm:t>
        <a:bodyPr/>
        <a:lstStyle/>
        <a:p>
          <a:r>
            <a:rPr lang="es-ES" dirty="0">
              <a:latin typeface="Book Antiqua" panose="02040602050305030304" pitchFamily="18" charset="0"/>
            </a:rPr>
            <a:t>Expropiaciones ilegítimas (2006)</a:t>
          </a:r>
          <a:endParaRPr lang="en-US" dirty="0">
            <a:latin typeface="Book Antiqua" panose="02040602050305030304" pitchFamily="18" charset="0"/>
          </a:endParaRPr>
        </a:p>
      </dgm:t>
    </dgm:pt>
    <dgm:pt modelId="{CE471492-3D3E-9B4B-A2D1-5C7E31A311B5}" type="parTrans" cxnId="{303602DE-62EA-8B40-AE80-9F2A2E4B5811}">
      <dgm:prSet/>
      <dgm:spPr/>
      <dgm:t>
        <a:bodyPr/>
        <a:lstStyle/>
        <a:p>
          <a:endParaRPr lang="en-US"/>
        </a:p>
      </dgm:t>
    </dgm:pt>
    <dgm:pt modelId="{292ED95E-AA18-5843-BF10-E85A517649FB}" type="sibTrans" cxnId="{303602DE-62EA-8B40-AE80-9F2A2E4B5811}">
      <dgm:prSet/>
      <dgm:spPr/>
      <dgm:t>
        <a:bodyPr/>
        <a:lstStyle/>
        <a:p>
          <a:endParaRPr lang="en-US"/>
        </a:p>
      </dgm:t>
    </dgm:pt>
    <dgm:pt modelId="{D79C4066-0CF7-1B43-9C46-F4D1814292FF}">
      <dgm:prSet/>
      <dgm:spPr/>
      <dgm:t>
        <a:bodyPr/>
        <a:lstStyle/>
        <a:p>
          <a:r>
            <a:rPr lang="es-ES_tradnl" noProof="0" dirty="0">
              <a:latin typeface="Book Antiqua" panose="02040602050305030304" pitchFamily="18" charset="0"/>
            </a:rPr>
            <a:t>Criminalización y monopolio en importaciones(2007)</a:t>
          </a:r>
        </a:p>
      </dgm:t>
    </dgm:pt>
    <dgm:pt modelId="{5A582F93-9A60-E54F-9803-9A7450C57EEE}" type="parTrans" cxnId="{9667DE74-8947-9D4E-8807-C8190A7A9304}">
      <dgm:prSet/>
      <dgm:spPr/>
      <dgm:t>
        <a:bodyPr/>
        <a:lstStyle/>
        <a:p>
          <a:endParaRPr lang="en-US"/>
        </a:p>
      </dgm:t>
    </dgm:pt>
    <dgm:pt modelId="{964159FD-8177-1346-939E-04A066BDAC03}" type="sibTrans" cxnId="{9667DE74-8947-9D4E-8807-C8190A7A9304}">
      <dgm:prSet/>
      <dgm:spPr/>
      <dgm:t>
        <a:bodyPr/>
        <a:lstStyle/>
        <a:p>
          <a:endParaRPr lang="en-US"/>
        </a:p>
      </dgm:t>
    </dgm:pt>
    <dgm:pt modelId="{3A8AC06A-5B17-3446-B94D-1FCA2789DEBC}" type="pres">
      <dgm:prSet presAssocID="{2D3C1FCB-2E47-DC4F-B2F2-9A42BCFBA160}" presName="cycle" presStyleCnt="0">
        <dgm:presLayoutVars>
          <dgm:dir/>
          <dgm:resizeHandles val="exact"/>
        </dgm:presLayoutVars>
      </dgm:prSet>
      <dgm:spPr/>
    </dgm:pt>
    <dgm:pt modelId="{DF33B42B-7FF0-404E-B4D8-5F0DAEAFD39D}" type="pres">
      <dgm:prSet presAssocID="{777D7379-99A4-804F-AF4C-BE6BA18FC9C5}" presName="node" presStyleLbl="node1" presStyleIdx="0" presStyleCnt="6">
        <dgm:presLayoutVars>
          <dgm:bulletEnabled val="1"/>
        </dgm:presLayoutVars>
      </dgm:prSet>
      <dgm:spPr/>
    </dgm:pt>
    <dgm:pt modelId="{6C16D264-0BD5-C449-B688-69B507B365BC}" type="pres">
      <dgm:prSet presAssocID="{777D7379-99A4-804F-AF4C-BE6BA18FC9C5}" presName="spNode" presStyleCnt="0"/>
      <dgm:spPr/>
    </dgm:pt>
    <dgm:pt modelId="{464A4B9C-5D8E-044E-8509-083C432C1A06}" type="pres">
      <dgm:prSet presAssocID="{D997951D-A27A-E44C-B07C-24C26FCE24B6}" presName="sibTrans" presStyleLbl="sibTrans1D1" presStyleIdx="0" presStyleCnt="6"/>
      <dgm:spPr/>
    </dgm:pt>
    <dgm:pt modelId="{33831BD7-66B6-D745-83DC-31B45730B8BD}" type="pres">
      <dgm:prSet presAssocID="{31850B9F-580A-E14D-9B78-E9A5EF9DBCC0}" presName="node" presStyleLbl="node1" presStyleIdx="1" presStyleCnt="6">
        <dgm:presLayoutVars>
          <dgm:bulletEnabled val="1"/>
        </dgm:presLayoutVars>
      </dgm:prSet>
      <dgm:spPr/>
    </dgm:pt>
    <dgm:pt modelId="{61507F53-45DC-5445-B5ED-5C0D56E4D63F}" type="pres">
      <dgm:prSet presAssocID="{31850B9F-580A-E14D-9B78-E9A5EF9DBCC0}" presName="spNode" presStyleCnt="0"/>
      <dgm:spPr/>
    </dgm:pt>
    <dgm:pt modelId="{25A1C2FA-D10C-434F-B437-2F52028F0ADA}" type="pres">
      <dgm:prSet presAssocID="{C0DD3317-CC71-E34D-BF8B-22B1F0A8921A}" presName="sibTrans" presStyleLbl="sibTrans1D1" presStyleIdx="1" presStyleCnt="6"/>
      <dgm:spPr/>
    </dgm:pt>
    <dgm:pt modelId="{82A8F34D-F41D-2746-800C-41F4DA79FF6F}" type="pres">
      <dgm:prSet presAssocID="{923E16F0-FE34-3046-BA5E-167379D5D04F}" presName="node" presStyleLbl="node1" presStyleIdx="2" presStyleCnt="6">
        <dgm:presLayoutVars>
          <dgm:bulletEnabled val="1"/>
        </dgm:presLayoutVars>
      </dgm:prSet>
      <dgm:spPr/>
    </dgm:pt>
    <dgm:pt modelId="{49A5F779-4D93-1949-BFCA-3BCD8BA4FA8A}" type="pres">
      <dgm:prSet presAssocID="{923E16F0-FE34-3046-BA5E-167379D5D04F}" presName="spNode" presStyleCnt="0"/>
      <dgm:spPr/>
    </dgm:pt>
    <dgm:pt modelId="{776E16C2-0D2D-AE44-8738-CF45CF6D42CD}" type="pres">
      <dgm:prSet presAssocID="{44D544CB-79C8-D14C-AF5E-9B96FFC446ED}" presName="sibTrans" presStyleLbl="sibTrans1D1" presStyleIdx="2" presStyleCnt="6"/>
      <dgm:spPr/>
    </dgm:pt>
    <dgm:pt modelId="{9A83D2BC-E8F8-E04D-B900-E2DA2FE11F6F}" type="pres">
      <dgm:prSet presAssocID="{DB514843-6E10-6846-8218-CC766590594B}" presName="node" presStyleLbl="node1" presStyleIdx="3" presStyleCnt="6">
        <dgm:presLayoutVars>
          <dgm:bulletEnabled val="1"/>
        </dgm:presLayoutVars>
      </dgm:prSet>
      <dgm:spPr/>
    </dgm:pt>
    <dgm:pt modelId="{7560A171-D42C-EE48-BD01-E0388D947D5D}" type="pres">
      <dgm:prSet presAssocID="{DB514843-6E10-6846-8218-CC766590594B}" presName="spNode" presStyleCnt="0"/>
      <dgm:spPr/>
    </dgm:pt>
    <dgm:pt modelId="{2BD46A7A-ED2C-8846-9F07-6C4F41049067}" type="pres">
      <dgm:prSet presAssocID="{A72EF306-F040-A44A-911D-CE13138BDDEA}" presName="sibTrans" presStyleLbl="sibTrans1D1" presStyleIdx="3" presStyleCnt="6"/>
      <dgm:spPr/>
    </dgm:pt>
    <dgm:pt modelId="{C19A0646-9DA0-5B48-8193-311062324C14}" type="pres">
      <dgm:prSet presAssocID="{B819079A-7B4A-4847-A4B1-82C3B9B34B58}" presName="node" presStyleLbl="node1" presStyleIdx="4" presStyleCnt="6">
        <dgm:presLayoutVars>
          <dgm:bulletEnabled val="1"/>
        </dgm:presLayoutVars>
      </dgm:prSet>
      <dgm:spPr/>
    </dgm:pt>
    <dgm:pt modelId="{659D1664-0CE3-FA45-93C6-B8B902812B2A}" type="pres">
      <dgm:prSet presAssocID="{B819079A-7B4A-4847-A4B1-82C3B9B34B58}" presName="spNode" presStyleCnt="0"/>
      <dgm:spPr/>
    </dgm:pt>
    <dgm:pt modelId="{0946B13A-6FD4-174A-9441-0A93B1E1A741}" type="pres">
      <dgm:prSet presAssocID="{292ED95E-AA18-5843-BF10-E85A517649FB}" presName="sibTrans" presStyleLbl="sibTrans1D1" presStyleIdx="4" presStyleCnt="6"/>
      <dgm:spPr/>
    </dgm:pt>
    <dgm:pt modelId="{E5BFA632-CC38-F44E-84E1-3C0BF629B598}" type="pres">
      <dgm:prSet presAssocID="{D79C4066-0CF7-1B43-9C46-F4D1814292FF}" presName="node" presStyleLbl="node1" presStyleIdx="5" presStyleCnt="6">
        <dgm:presLayoutVars>
          <dgm:bulletEnabled val="1"/>
        </dgm:presLayoutVars>
      </dgm:prSet>
      <dgm:spPr/>
    </dgm:pt>
    <dgm:pt modelId="{F04F48C8-844E-1144-884F-55A7BE868139}" type="pres">
      <dgm:prSet presAssocID="{D79C4066-0CF7-1B43-9C46-F4D1814292FF}" presName="spNode" presStyleCnt="0"/>
      <dgm:spPr/>
    </dgm:pt>
    <dgm:pt modelId="{1D9E7CB9-0DF3-6448-A7CF-495A4893D08D}" type="pres">
      <dgm:prSet presAssocID="{964159FD-8177-1346-939E-04A066BDAC03}" presName="sibTrans" presStyleLbl="sibTrans1D1" presStyleIdx="5" presStyleCnt="6"/>
      <dgm:spPr/>
    </dgm:pt>
  </dgm:ptLst>
  <dgm:cxnLst>
    <dgm:cxn modelId="{13BECF0E-F72F-4044-B1E0-5BE37BB8DD3D}" type="presOf" srcId="{C0DD3317-CC71-E34D-BF8B-22B1F0A8921A}" destId="{25A1C2FA-D10C-434F-B437-2F52028F0ADA}" srcOrd="0" destOrd="0" presId="urn:microsoft.com/office/officeart/2005/8/layout/cycle6"/>
    <dgm:cxn modelId="{F8A3EA0E-5DC2-6C4B-AD0E-9923719A8C04}" type="presOf" srcId="{D997951D-A27A-E44C-B07C-24C26FCE24B6}" destId="{464A4B9C-5D8E-044E-8509-083C432C1A06}" srcOrd="0" destOrd="0" presId="urn:microsoft.com/office/officeart/2005/8/layout/cycle6"/>
    <dgm:cxn modelId="{576FBC15-EC7F-E54E-8AAF-B03749086FAC}" type="presOf" srcId="{923E16F0-FE34-3046-BA5E-167379D5D04F}" destId="{82A8F34D-F41D-2746-800C-41F4DA79FF6F}" srcOrd="0" destOrd="0" presId="urn:microsoft.com/office/officeart/2005/8/layout/cycle6"/>
    <dgm:cxn modelId="{82060C2A-B94D-3441-8EDE-76369983D9D0}" type="presOf" srcId="{B819079A-7B4A-4847-A4B1-82C3B9B34B58}" destId="{C19A0646-9DA0-5B48-8193-311062324C14}" srcOrd="0" destOrd="0" presId="urn:microsoft.com/office/officeart/2005/8/layout/cycle6"/>
    <dgm:cxn modelId="{5171962F-4F58-B243-905D-AD46674C86EB}" type="presOf" srcId="{292ED95E-AA18-5843-BF10-E85A517649FB}" destId="{0946B13A-6FD4-174A-9441-0A93B1E1A741}" srcOrd="0" destOrd="0" presId="urn:microsoft.com/office/officeart/2005/8/layout/cycle6"/>
    <dgm:cxn modelId="{03FA3A3C-8429-D344-83B9-734E29B048D0}" type="presOf" srcId="{A72EF306-F040-A44A-911D-CE13138BDDEA}" destId="{2BD46A7A-ED2C-8846-9F07-6C4F41049067}" srcOrd="0" destOrd="0" presId="urn:microsoft.com/office/officeart/2005/8/layout/cycle6"/>
    <dgm:cxn modelId="{8A7F6058-6C4D-FD43-9F3D-D2EA378B3DD3}" type="presOf" srcId="{777D7379-99A4-804F-AF4C-BE6BA18FC9C5}" destId="{DF33B42B-7FF0-404E-B4D8-5F0DAEAFD39D}" srcOrd="0" destOrd="0" presId="urn:microsoft.com/office/officeart/2005/8/layout/cycle6"/>
    <dgm:cxn modelId="{9667DE74-8947-9D4E-8807-C8190A7A9304}" srcId="{2D3C1FCB-2E47-DC4F-B2F2-9A42BCFBA160}" destId="{D79C4066-0CF7-1B43-9C46-F4D1814292FF}" srcOrd="5" destOrd="0" parTransId="{5A582F93-9A60-E54F-9803-9A7450C57EEE}" sibTransId="{964159FD-8177-1346-939E-04A066BDAC03}"/>
    <dgm:cxn modelId="{E9804081-7FE5-694C-95C6-42B0263F0185}" srcId="{2D3C1FCB-2E47-DC4F-B2F2-9A42BCFBA160}" destId="{923E16F0-FE34-3046-BA5E-167379D5D04F}" srcOrd="2" destOrd="0" parTransId="{EFD3682D-2DA5-0040-9F33-7AA870991E47}" sibTransId="{44D544CB-79C8-D14C-AF5E-9B96FFC446ED}"/>
    <dgm:cxn modelId="{AF874182-D0F7-C54C-8A55-4D9376E2D73C}" type="presOf" srcId="{DB514843-6E10-6846-8218-CC766590594B}" destId="{9A83D2BC-E8F8-E04D-B900-E2DA2FE11F6F}" srcOrd="0" destOrd="0" presId="urn:microsoft.com/office/officeart/2005/8/layout/cycle6"/>
    <dgm:cxn modelId="{B9A0F483-132E-B448-8E2E-F005DA72A9E6}" type="presOf" srcId="{2D3C1FCB-2E47-DC4F-B2F2-9A42BCFBA160}" destId="{3A8AC06A-5B17-3446-B94D-1FCA2789DEBC}" srcOrd="0" destOrd="0" presId="urn:microsoft.com/office/officeart/2005/8/layout/cycle6"/>
    <dgm:cxn modelId="{7E8BEA9E-585C-CC40-8060-DB0E5CCC676B}" type="presOf" srcId="{D79C4066-0CF7-1B43-9C46-F4D1814292FF}" destId="{E5BFA632-CC38-F44E-84E1-3C0BF629B598}" srcOrd="0" destOrd="0" presId="urn:microsoft.com/office/officeart/2005/8/layout/cycle6"/>
    <dgm:cxn modelId="{1FD758A2-E0A0-0540-A995-728D1B73863B}" srcId="{2D3C1FCB-2E47-DC4F-B2F2-9A42BCFBA160}" destId="{DB514843-6E10-6846-8218-CC766590594B}" srcOrd="3" destOrd="0" parTransId="{46558EB6-612C-DE47-858C-32A0253D0162}" sibTransId="{A72EF306-F040-A44A-911D-CE13138BDDEA}"/>
    <dgm:cxn modelId="{B5F846A3-D492-184E-B9C9-A33A94750D5E}" srcId="{2D3C1FCB-2E47-DC4F-B2F2-9A42BCFBA160}" destId="{777D7379-99A4-804F-AF4C-BE6BA18FC9C5}" srcOrd="0" destOrd="0" parTransId="{32BAB15A-8B26-DA49-AE34-6171C1523967}" sibTransId="{D997951D-A27A-E44C-B07C-24C26FCE24B6}"/>
    <dgm:cxn modelId="{2F4CE1A8-DCC9-7B47-B4C8-6A5D41A1A99E}" type="presOf" srcId="{31850B9F-580A-E14D-9B78-E9A5EF9DBCC0}" destId="{33831BD7-66B6-D745-83DC-31B45730B8BD}" srcOrd="0" destOrd="0" presId="urn:microsoft.com/office/officeart/2005/8/layout/cycle6"/>
    <dgm:cxn modelId="{227FD7CA-C503-0449-A2C4-D76A2691EBAF}" type="presOf" srcId="{44D544CB-79C8-D14C-AF5E-9B96FFC446ED}" destId="{776E16C2-0D2D-AE44-8738-CF45CF6D42CD}" srcOrd="0" destOrd="0" presId="urn:microsoft.com/office/officeart/2005/8/layout/cycle6"/>
    <dgm:cxn modelId="{303602DE-62EA-8B40-AE80-9F2A2E4B5811}" srcId="{2D3C1FCB-2E47-DC4F-B2F2-9A42BCFBA160}" destId="{B819079A-7B4A-4847-A4B1-82C3B9B34B58}" srcOrd="4" destOrd="0" parTransId="{CE471492-3D3E-9B4B-A2D1-5C7E31A311B5}" sibTransId="{292ED95E-AA18-5843-BF10-E85A517649FB}"/>
    <dgm:cxn modelId="{9F2EF4E1-D14C-7947-A6C1-D66B6C8D024F}" type="presOf" srcId="{964159FD-8177-1346-939E-04A066BDAC03}" destId="{1D9E7CB9-0DF3-6448-A7CF-495A4893D08D}" srcOrd="0" destOrd="0" presId="urn:microsoft.com/office/officeart/2005/8/layout/cycle6"/>
    <dgm:cxn modelId="{14CDD9EC-6CBA-F144-AEDB-8C1E765B1269}" srcId="{2D3C1FCB-2E47-DC4F-B2F2-9A42BCFBA160}" destId="{31850B9F-580A-E14D-9B78-E9A5EF9DBCC0}" srcOrd="1" destOrd="0" parTransId="{EE777D9E-6207-4643-A434-90E66838BDBA}" sibTransId="{C0DD3317-CC71-E34D-BF8B-22B1F0A8921A}"/>
    <dgm:cxn modelId="{11559254-A989-2845-A751-6BBE0F08CFA8}" type="presParOf" srcId="{3A8AC06A-5B17-3446-B94D-1FCA2789DEBC}" destId="{DF33B42B-7FF0-404E-B4D8-5F0DAEAFD39D}" srcOrd="0" destOrd="0" presId="urn:microsoft.com/office/officeart/2005/8/layout/cycle6"/>
    <dgm:cxn modelId="{B9F9E0D3-D028-C248-BBF0-A0731B6487E3}" type="presParOf" srcId="{3A8AC06A-5B17-3446-B94D-1FCA2789DEBC}" destId="{6C16D264-0BD5-C449-B688-69B507B365BC}" srcOrd="1" destOrd="0" presId="urn:microsoft.com/office/officeart/2005/8/layout/cycle6"/>
    <dgm:cxn modelId="{684BB9D9-973D-F440-992A-DB4F372398CB}" type="presParOf" srcId="{3A8AC06A-5B17-3446-B94D-1FCA2789DEBC}" destId="{464A4B9C-5D8E-044E-8509-083C432C1A06}" srcOrd="2" destOrd="0" presId="urn:microsoft.com/office/officeart/2005/8/layout/cycle6"/>
    <dgm:cxn modelId="{CFB38F1C-31FA-6C4B-AF97-E25A464F44D9}" type="presParOf" srcId="{3A8AC06A-5B17-3446-B94D-1FCA2789DEBC}" destId="{33831BD7-66B6-D745-83DC-31B45730B8BD}" srcOrd="3" destOrd="0" presId="urn:microsoft.com/office/officeart/2005/8/layout/cycle6"/>
    <dgm:cxn modelId="{8F42AB39-9091-F748-AB76-1B40C17F1BB2}" type="presParOf" srcId="{3A8AC06A-5B17-3446-B94D-1FCA2789DEBC}" destId="{61507F53-45DC-5445-B5ED-5C0D56E4D63F}" srcOrd="4" destOrd="0" presId="urn:microsoft.com/office/officeart/2005/8/layout/cycle6"/>
    <dgm:cxn modelId="{92A81498-CA8F-4943-A5B6-E88857E8F33B}" type="presParOf" srcId="{3A8AC06A-5B17-3446-B94D-1FCA2789DEBC}" destId="{25A1C2FA-D10C-434F-B437-2F52028F0ADA}" srcOrd="5" destOrd="0" presId="urn:microsoft.com/office/officeart/2005/8/layout/cycle6"/>
    <dgm:cxn modelId="{7BCB1851-15E5-B84A-8D5E-C3A8B1A6746A}" type="presParOf" srcId="{3A8AC06A-5B17-3446-B94D-1FCA2789DEBC}" destId="{82A8F34D-F41D-2746-800C-41F4DA79FF6F}" srcOrd="6" destOrd="0" presId="urn:microsoft.com/office/officeart/2005/8/layout/cycle6"/>
    <dgm:cxn modelId="{3E597DAF-766C-BE47-89DA-C30F23994A4C}" type="presParOf" srcId="{3A8AC06A-5B17-3446-B94D-1FCA2789DEBC}" destId="{49A5F779-4D93-1949-BFCA-3BCD8BA4FA8A}" srcOrd="7" destOrd="0" presId="urn:microsoft.com/office/officeart/2005/8/layout/cycle6"/>
    <dgm:cxn modelId="{70B34EB3-AC64-8146-B4CC-7A328A568E8C}" type="presParOf" srcId="{3A8AC06A-5B17-3446-B94D-1FCA2789DEBC}" destId="{776E16C2-0D2D-AE44-8738-CF45CF6D42CD}" srcOrd="8" destOrd="0" presId="urn:microsoft.com/office/officeart/2005/8/layout/cycle6"/>
    <dgm:cxn modelId="{3B3DC3E5-366A-5B48-9528-0EE2459058C0}" type="presParOf" srcId="{3A8AC06A-5B17-3446-B94D-1FCA2789DEBC}" destId="{9A83D2BC-E8F8-E04D-B900-E2DA2FE11F6F}" srcOrd="9" destOrd="0" presId="urn:microsoft.com/office/officeart/2005/8/layout/cycle6"/>
    <dgm:cxn modelId="{A5E2E5D6-8909-324E-945C-432DA98DC944}" type="presParOf" srcId="{3A8AC06A-5B17-3446-B94D-1FCA2789DEBC}" destId="{7560A171-D42C-EE48-BD01-E0388D947D5D}" srcOrd="10" destOrd="0" presId="urn:microsoft.com/office/officeart/2005/8/layout/cycle6"/>
    <dgm:cxn modelId="{5C1C0F00-AF5B-9347-AE12-391C9C735E8E}" type="presParOf" srcId="{3A8AC06A-5B17-3446-B94D-1FCA2789DEBC}" destId="{2BD46A7A-ED2C-8846-9F07-6C4F41049067}" srcOrd="11" destOrd="0" presId="urn:microsoft.com/office/officeart/2005/8/layout/cycle6"/>
    <dgm:cxn modelId="{3B5CBE30-4A91-9949-80D5-E51F59AA5C4C}" type="presParOf" srcId="{3A8AC06A-5B17-3446-B94D-1FCA2789DEBC}" destId="{C19A0646-9DA0-5B48-8193-311062324C14}" srcOrd="12" destOrd="0" presId="urn:microsoft.com/office/officeart/2005/8/layout/cycle6"/>
    <dgm:cxn modelId="{DC3C1B97-B103-5446-A0EC-156923046535}" type="presParOf" srcId="{3A8AC06A-5B17-3446-B94D-1FCA2789DEBC}" destId="{659D1664-0CE3-FA45-93C6-B8B902812B2A}" srcOrd="13" destOrd="0" presId="urn:microsoft.com/office/officeart/2005/8/layout/cycle6"/>
    <dgm:cxn modelId="{D3B86511-7016-BF4C-AA02-100B55F4EB2C}" type="presParOf" srcId="{3A8AC06A-5B17-3446-B94D-1FCA2789DEBC}" destId="{0946B13A-6FD4-174A-9441-0A93B1E1A741}" srcOrd="14" destOrd="0" presId="urn:microsoft.com/office/officeart/2005/8/layout/cycle6"/>
    <dgm:cxn modelId="{1B1EE87A-CB9E-1E4E-AC4D-70F2DDBE0946}" type="presParOf" srcId="{3A8AC06A-5B17-3446-B94D-1FCA2789DEBC}" destId="{E5BFA632-CC38-F44E-84E1-3C0BF629B598}" srcOrd="15" destOrd="0" presId="urn:microsoft.com/office/officeart/2005/8/layout/cycle6"/>
    <dgm:cxn modelId="{80EBEE71-DF2B-1C41-AE5B-49F55CF5B09B}" type="presParOf" srcId="{3A8AC06A-5B17-3446-B94D-1FCA2789DEBC}" destId="{F04F48C8-844E-1144-884F-55A7BE868139}" srcOrd="16" destOrd="0" presId="urn:microsoft.com/office/officeart/2005/8/layout/cycle6"/>
    <dgm:cxn modelId="{54037F44-3FC6-834C-BB44-8F4DCC413AEF}" type="presParOf" srcId="{3A8AC06A-5B17-3446-B94D-1FCA2789DEBC}" destId="{1D9E7CB9-0DF3-6448-A7CF-495A4893D08D}" srcOrd="17" destOrd="0" presId="urn:microsoft.com/office/officeart/2005/8/layout/cycle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2D3C1FCB-2E47-DC4F-B2F2-9A42BCFBA160}" type="doc">
      <dgm:prSet loTypeId="urn:microsoft.com/office/officeart/2005/8/layout/cycle6" loCatId="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777D7379-99A4-804F-AF4C-BE6BA18FC9C5}">
      <dgm:prSet phldrT="[Text]"/>
      <dgm:spPr/>
      <dgm:t>
        <a:bodyPr/>
        <a:lstStyle/>
        <a:p>
          <a:r>
            <a:rPr lang="es-ES_tradnl" noProof="0" dirty="0">
              <a:latin typeface="Book Antiqua" panose="02040602050305030304" pitchFamily="18" charset="0"/>
            </a:rPr>
            <a:t>Mayores controles centralizados (2013)</a:t>
          </a:r>
        </a:p>
      </dgm:t>
    </dgm:pt>
    <dgm:pt modelId="{32BAB15A-8B26-DA49-AE34-6171C1523967}" type="parTrans" cxnId="{B5F846A3-D492-184E-B9C9-A33A94750D5E}">
      <dgm:prSet/>
      <dgm:spPr/>
      <dgm:t>
        <a:bodyPr/>
        <a:lstStyle/>
        <a:p>
          <a:endParaRPr lang="en-US"/>
        </a:p>
      </dgm:t>
    </dgm:pt>
    <dgm:pt modelId="{D997951D-A27A-E44C-B07C-24C26FCE24B6}" type="sibTrans" cxnId="{B5F846A3-D492-184E-B9C9-A33A94750D5E}">
      <dgm:prSet/>
      <dgm:spPr/>
      <dgm:t>
        <a:bodyPr/>
        <a:lstStyle/>
        <a:p>
          <a:endParaRPr lang="en-US"/>
        </a:p>
      </dgm:t>
    </dgm:pt>
    <dgm:pt modelId="{31850B9F-580A-E14D-9B78-E9A5EF9DBCC0}">
      <dgm:prSet phldrT="[Text]"/>
      <dgm:spPr/>
      <dgm:t>
        <a:bodyPr/>
        <a:lstStyle/>
        <a:p>
          <a:r>
            <a:rPr lang="es-ES_tradnl" noProof="0" dirty="0">
              <a:latin typeface="Book Antiqua" panose="02040602050305030304" pitchFamily="18" charset="0"/>
            </a:rPr>
            <a:t>Desabastecimiento y escasez (2013)</a:t>
          </a:r>
          <a:endParaRPr lang="en-US" dirty="0"/>
        </a:p>
      </dgm:t>
    </dgm:pt>
    <dgm:pt modelId="{EE777D9E-6207-4643-A434-90E66838BDBA}" type="parTrans" cxnId="{14CDD9EC-6CBA-F144-AEDB-8C1E765B1269}">
      <dgm:prSet/>
      <dgm:spPr/>
      <dgm:t>
        <a:bodyPr/>
        <a:lstStyle/>
        <a:p>
          <a:endParaRPr lang="en-US"/>
        </a:p>
      </dgm:t>
    </dgm:pt>
    <dgm:pt modelId="{C0DD3317-CC71-E34D-BF8B-22B1F0A8921A}" type="sibTrans" cxnId="{14CDD9EC-6CBA-F144-AEDB-8C1E765B1269}">
      <dgm:prSet/>
      <dgm:spPr/>
      <dgm:t>
        <a:bodyPr/>
        <a:lstStyle/>
        <a:p>
          <a:endParaRPr lang="en-US"/>
        </a:p>
      </dgm:t>
    </dgm:pt>
    <dgm:pt modelId="{923E16F0-FE34-3046-BA5E-167379D5D04F}">
      <dgm:prSet phldrT="[Text]"/>
      <dgm:spPr/>
      <dgm:t>
        <a:bodyPr/>
        <a:lstStyle/>
        <a:p>
          <a:r>
            <a:rPr lang="es-ES_tradnl" noProof="0" dirty="0">
              <a:latin typeface="Book Antiqua" panose="02040602050305030304" pitchFamily="18" charset="0"/>
            </a:rPr>
            <a:t>Violación de la autonomía del BCV e inflación (2013)</a:t>
          </a:r>
          <a:endParaRPr lang="en-US" dirty="0"/>
        </a:p>
      </dgm:t>
    </dgm:pt>
    <dgm:pt modelId="{EFD3682D-2DA5-0040-9F33-7AA870991E47}" type="parTrans" cxnId="{E9804081-7FE5-694C-95C6-42B0263F0185}">
      <dgm:prSet/>
      <dgm:spPr/>
      <dgm:t>
        <a:bodyPr/>
        <a:lstStyle/>
        <a:p>
          <a:endParaRPr lang="en-US"/>
        </a:p>
      </dgm:t>
    </dgm:pt>
    <dgm:pt modelId="{44D544CB-79C8-D14C-AF5E-9B96FFC446ED}" type="sibTrans" cxnId="{E9804081-7FE5-694C-95C6-42B0263F0185}">
      <dgm:prSet/>
      <dgm:spPr/>
      <dgm:t>
        <a:bodyPr/>
        <a:lstStyle/>
        <a:p>
          <a:endParaRPr lang="en-US"/>
        </a:p>
      </dgm:t>
    </dgm:pt>
    <dgm:pt modelId="{DB514843-6E10-6846-8218-CC766590594B}">
      <dgm:prSet phldrT="[Text]"/>
      <dgm:spPr/>
      <dgm:t>
        <a:bodyPr/>
        <a:lstStyle/>
        <a:p>
          <a:r>
            <a:rPr lang="es-ES_tradnl" noProof="0" dirty="0">
              <a:latin typeface="Book Antiqua" panose="02040602050305030304" pitchFamily="18" charset="0"/>
            </a:rPr>
            <a:t>La crisis de la deuda pública (2014)</a:t>
          </a:r>
          <a:endParaRPr lang="en-US" dirty="0"/>
        </a:p>
      </dgm:t>
    </dgm:pt>
    <dgm:pt modelId="{46558EB6-612C-DE47-858C-32A0253D0162}" type="parTrans" cxnId="{1FD758A2-E0A0-0540-A995-728D1B73863B}">
      <dgm:prSet/>
      <dgm:spPr/>
      <dgm:t>
        <a:bodyPr/>
        <a:lstStyle/>
        <a:p>
          <a:endParaRPr lang="en-US"/>
        </a:p>
      </dgm:t>
    </dgm:pt>
    <dgm:pt modelId="{A72EF306-F040-A44A-911D-CE13138BDDEA}" type="sibTrans" cxnId="{1FD758A2-E0A0-0540-A995-728D1B73863B}">
      <dgm:prSet/>
      <dgm:spPr/>
      <dgm:t>
        <a:bodyPr/>
        <a:lstStyle/>
        <a:p>
          <a:endParaRPr lang="en-US"/>
        </a:p>
      </dgm:t>
    </dgm:pt>
    <dgm:pt modelId="{B819079A-7B4A-4847-A4B1-82C3B9B34B58}">
      <dgm:prSet phldrT="[Text]"/>
      <dgm:spPr/>
      <dgm:t>
        <a:bodyPr/>
        <a:lstStyle/>
        <a:p>
          <a:r>
            <a:rPr lang="es-ES" dirty="0">
              <a:latin typeface="Book Antiqua" panose="02040602050305030304" pitchFamily="18" charset="0"/>
            </a:rPr>
            <a:t>Recorte masivo de importaciones (2015)</a:t>
          </a:r>
          <a:endParaRPr lang="en-US" dirty="0">
            <a:latin typeface="Book Antiqua" panose="02040602050305030304" pitchFamily="18" charset="0"/>
          </a:endParaRPr>
        </a:p>
      </dgm:t>
    </dgm:pt>
    <dgm:pt modelId="{CE471492-3D3E-9B4B-A2D1-5C7E31A311B5}" type="parTrans" cxnId="{303602DE-62EA-8B40-AE80-9F2A2E4B5811}">
      <dgm:prSet/>
      <dgm:spPr/>
      <dgm:t>
        <a:bodyPr/>
        <a:lstStyle/>
        <a:p>
          <a:endParaRPr lang="en-US"/>
        </a:p>
      </dgm:t>
    </dgm:pt>
    <dgm:pt modelId="{292ED95E-AA18-5843-BF10-E85A517649FB}" type="sibTrans" cxnId="{303602DE-62EA-8B40-AE80-9F2A2E4B5811}">
      <dgm:prSet/>
      <dgm:spPr/>
      <dgm:t>
        <a:bodyPr/>
        <a:lstStyle/>
        <a:p>
          <a:endParaRPr lang="en-US"/>
        </a:p>
      </dgm:t>
    </dgm:pt>
    <dgm:pt modelId="{D79C4066-0CF7-1B43-9C46-F4D1814292FF}">
      <dgm:prSet/>
      <dgm:spPr/>
      <dgm:t>
        <a:bodyPr/>
        <a:lstStyle/>
        <a:p>
          <a:r>
            <a:rPr lang="es-ES_tradnl" noProof="0" dirty="0">
              <a:latin typeface="Book Antiqua" panose="02040602050305030304" pitchFamily="18" charset="0"/>
            </a:rPr>
            <a:t>Emergencia humanitaria compleja e hiperinflación (2017)</a:t>
          </a:r>
        </a:p>
      </dgm:t>
    </dgm:pt>
    <dgm:pt modelId="{5A582F93-9A60-E54F-9803-9A7450C57EEE}" type="parTrans" cxnId="{9667DE74-8947-9D4E-8807-C8190A7A9304}">
      <dgm:prSet/>
      <dgm:spPr/>
      <dgm:t>
        <a:bodyPr/>
        <a:lstStyle/>
        <a:p>
          <a:endParaRPr lang="en-US"/>
        </a:p>
      </dgm:t>
    </dgm:pt>
    <dgm:pt modelId="{964159FD-8177-1346-939E-04A066BDAC03}" type="sibTrans" cxnId="{9667DE74-8947-9D4E-8807-C8190A7A9304}">
      <dgm:prSet/>
      <dgm:spPr/>
      <dgm:t>
        <a:bodyPr/>
        <a:lstStyle/>
        <a:p>
          <a:endParaRPr lang="en-US"/>
        </a:p>
      </dgm:t>
    </dgm:pt>
    <dgm:pt modelId="{3A8AC06A-5B17-3446-B94D-1FCA2789DEBC}" type="pres">
      <dgm:prSet presAssocID="{2D3C1FCB-2E47-DC4F-B2F2-9A42BCFBA160}" presName="cycle" presStyleCnt="0">
        <dgm:presLayoutVars>
          <dgm:dir/>
          <dgm:resizeHandles val="exact"/>
        </dgm:presLayoutVars>
      </dgm:prSet>
      <dgm:spPr/>
    </dgm:pt>
    <dgm:pt modelId="{DF33B42B-7FF0-404E-B4D8-5F0DAEAFD39D}" type="pres">
      <dgm:prSet presAssocID="{777D7379-99A4-804F-AF4C-BE6BA18FC9C5}" presName="node" presStyleLbl="node1" presStyleIdx="0" presStyleCnt="6">
        <dgm:presLayoutVars>
          <dgm:bulletEnabled val="1"/>
        </dgm:presLayoutVars>
      </dgm:prSet>
      <dgm:spPr/>
    </dgm:pt>
    <dgm:pt modelId="{6C16D264-0BD5-C449-B688-69B507B365BC}" type="pres">
      <dgm:prSet presAssocID="{777D7379-99A4-804F-AF4C-BE6BA18FC9C5}" presName="spNode" presStyleCnt="0"/>
      <dgm:spPr/>
    </dgm:pt>
    <dgm:pt modelId="{464A4B9C-5D8E-044E-8509-083C432C1A06}" type="pres">
      <dgm:prSet presAssocID="{D997951D-A27A-E44C-B07C-24C26FCE24B6}" presName="sibTrans" presStyleLbl="sibTrans1D1" presStyleIdx="0" presStyleCnt="6"/>
      <dgm:spPr/>
    </dgm:pt>
    <dgm:pt modelId="{33831BD7-66B6-D745-83DC-31B45730B8BD}" type="pres">
      <dgm:prSet presAssocID="{31850B9F-580A-E14D-9B78-E9A5EF9DBCC0}" presName="node" presStyleLbl="node1" presStyleIdx="1" presStyleCnt="6">
        <dgm:presLayoutVars>
          <dgm:bulletEnabled val="1"/>
        </dgm:presLayoutVars>
      </dgm:prSet>
      <dgm:spPr/>
    </dgm:pt>
    <dgm:pt modelId="{61507F53-45DC-5445-B5ED-5C0D56E4D63F}" type="pres">
      <dgm:prSet presAssocID="{31850B9F-580A-E14D-9B78-E9A5EF9DBCC0}" presName="spNode" presStyleCnt="0"/>
      <dgm:spPr/>
    </dgm:pt>
    <dgm:pt modelId="{25A1C2FA-D10C-434F-B437-2F52028F0ADA}" type="pres">
      <dgm:prSet presAssocID="{C0DD3317-CC71-E34D-BF8B-22B1F0A8921A}" presName="sibTrans" presStyleLbl="sibTrans1D1" presStyleIdx="1" presStyleCnt="6"/>
      <dgm:spPr/>
    </dgm:pt>
    <dgm:pt modelId="{82A8F34D-F41D-2746-800C-41F4DA79FF6F}" type="pres">
      <dgm:prSet presAssocID="{923E16F0-FE34-3046-BA5E-167379D5D04F}" presName="node" presStyleLbl="node1" presStyleIdx="2" presStyleCnt="6">
        <dgm:presLayoutVars>
          <dgm:bulletEnabled val="1"/>
        </dgm:presLayoutVars>
      </dgm:prSet>
      <dgm:spPr/>
    </dgm:pt>
    <dgm:pt modelId="{49A5F779-4D93-1949-BFCA-3BCD8BA4FA8A}" type="pres">
      <dgm:prSet presAssocID="{923E16F0-FE34-3046-BA5E-167379D5D04F}" presName="spNode" presStyleCnt="0"/>
      <dgm:spPr/>
    </dgm:pt>
    <dgm:pt modelId="{776E16C2-0D2D-AE44-8738-CF45CF6D42CD}" type="pres">
      <dgm:prSet presAssocID="{44D544CB-79C8-D14C-AF5E-9B96FFC446ED}" presName="sibTrans" presStyleLbl="sibTrans1D1" presStyleIdx="2" presStyleCnt="6"/>
      <dgm:spPr/>
    </dgm:pt>
    <dgm:pt modelId="{9A83D2BC-E8F8-E04D-B900-E2DA2FE11F6F}" type="pres">
      <dgm:prSet presAssocID="{DB514843-6E10-6846-8218-CC766590594B}" presName="node" presStyleLbl="node1" presStyleIdx="3" presStyleCnt="6">
        <dgm:presLayoutVars>
          <dgm:bulletEnabled val="1"/>
        </dgm:presLayoutVars>
      </dgm:prSet>
      <dgm:spPr/>
    </dgm:pt>
    <dgm:pt modelId="{7560A171-D42C-EE48-BD01-E0388D947D5D}" type="pres">
      <dgm:prSet presAssocID="{DB514843-6E10-6846-8218-CC766590594B}" presName="spNode" presStyleCnt="0"/>
      <dgm:spPr/>
    </dgm:pt>
    <dgm:pt modelId="{2BD46A7A-ED2C-8846-9F07-6C4F41049067}" type="pres">
      <dgm:prSet presAssocID="{A72EF306-F040-A44A-911D-CE13138BDDEA}" presName="sibTrans" presStyleLbl="sibTrans1D1" presStyleIdx="3" presStyleCnt="6"/>
      <dgm:spPr/>
    </dgm:pt>
    <dgm:pt modelId="{C19A0646-9DA0-5B48-8193-311062324C14}" type="pres">
      <dgm:prSet presAssocID="{B819079A-7B4A-4847-A4B1-82C3B9B34B58}" presName="node" presStyleLbl="node1" presStyleIdx="4" presStyleCnt="6">
        <dgm:presLayoutVars>
          <dgm:bulletEnabled val="1"/>
        </dgm:presLayoutVars>
      </dgm:prSet>
      <dgm:spPr/>
    </dgm:pt>
    <dgm:pt modelId="{659D1664-0CE3-FA45-93C6-B8B902812B2A}" type="pres">
      <dgm:prSet presAssocID="{B819079A-7B4A-4847-A4B1-82C3B9B34B58}" presName="spNode" presStyleCnt="0"/>
      <dgm:spPr/>
    </dgm:pt>
    <dgm:pt modelId="{0946B13A-6FD4-174A-9441-0A93B1E1A741}" type="pres">
      <dgm:prSet presAssocID="{292ED95E-AA18-5843-BF10-E85A517649FB}" presName="sibTrans" presStyleLbl="sibTrans1D1" presStyleIdx="4" presStyleCnt="6"/>
      <dgm:spPr/>
    </dgm:pt>
    <dgm:pt modelId="{E5BFA632-CC38-F44E-84E1-3C0BF629B598}" type="pres">
      <dgm:prSet presAssocID="{D79C4066-0CF7-1B43-9C46-F4D1814292FF}" presName="node" presStyleLbl="node1" presStyleIdx="5" presStyleCnt="6">
        <dgm:presLayoutVars>
          <dgm:bulletEnabled val="1"/>
        </dgm:presLayoutVars>
      </dgm:prSet>
      <dgm:spPr/>
    </dgm:pt>
    <dgm:pt modelId="{F04F48C8-844E-1144-884F-55A7BE868139}" type="pres">
      <dgm:prSet presAssocID="{D79C4066-0CF7-1B43-9C46-F4D1814292FF}" presName="spNode" presStyleCnt="0"/>
      <dgm:spPr/>
    </dgm:pt>
    <dgm:pt modelId="{1D9E7CB9-0DF3-6448-A7CF-495A4893D08D}" type="pres">
      <dgm:prSet presAssocID="{964159FD-8177-1346-939E-04A066BDAC03}" presName="sibTrans" presStyleLbl="sibTrans1D1" presStyleIdx="5" presStyleCnt="6"/>
      <dgm:spPr/>
    </dgm:pt>
  </dgm:ptLst>
  <dgm:cxnLst>
    <dgm:cxn modelId="{13BECF0E-F72F-4044-B1E0-5BE37BB8DD3D}" type="presOf" srcId="{C0DD3317-CC71-E34D-BF8B-22B1F0A8921A}" destId="{25A1C2FA-D10C-434F-B437-2F52028F0ADA}" srcOrd="0" destOrd="0" presId="urn:microsoft.com/office/officeart/2005/8/layout/cycle6"/>
    <dgm:cxn modelId="{F8A3EA0E-5DC2-6C4B-AD0E-9923719A8C04}" type="presOf" srcId="{D997951D-A27A-E44C-B07C-24C26FCE24B6}" destId="{464A4B9C-5D8E-044E-8509-083C432C1A06}" srcOrd="0" destOrd="0" presId="urn:microsoft.com/office/officeart/2005/8/layout/cycle6"/>
    <dgm:cxn modelId="{576FBC15-EC7F-E54E-8AAF-B03749086FAC}" type="presOf" srcId="{923E16F0-FE34-3046-BA5E-167379D5D04F}" destId="{82A8F34D-F41D-2746-800C-41F4DA79FF6F}" srcOrd="0" destOrd="0" presId="urn:microsoft.com/office/officeart/2005/8/layout/cycle6"/>
    <dgm:cxn modelId="{82060C2A-B94D-3441-8EDE-76369983D9D0}" type="presOf" srcId="{B819079A-7B4A-4847-A4B1-82C3B9B34B58}" destId="{C19A0646-9DA0-5B48-8193-311062324C14}" srcOrd="0" destOrd="0" presId="urn:microsoft.com/office/officeart/2005/8/layout/cycle6"/>
    <dgm:cxn modelId="{5171962F-4F58-B243-905D-AD46674C86EB}" type="presOf" srcId="{292ED95E-AA18-5843-BF10-E85A517649FB}" destId="{0946B13A-6FD4-174A-9441-0A93B1E1A741}" srcOrd="0" destOrd="0" presId="urn:microsoft.com/office/officeart/2005/8/layout/cycle6"/>
    <dgm:cxn modelId="{03FA3A3C-8429-D344-83B9-734E29B048D0}" type="presOf" srcId="{A72EF306-F040-A44A-911D-CE13138BDDEA}" destId="{2BD46A7A-ED2C-8846-9F07-6C4F41049067}" srcOrd="0" destOrd="0" presId="urn:microsoft.com/office/officeart/2005/8/layout/cycle6"/>
    <dgm:cxn modelId="{8A7F6058-6C4D-FD43-9F3D-D2EA378B3DD3}" type="presOf" srcId="{777D7379-99A4-804F-AF4C-BE6BA18FC9C5}" destId="{DF33B42B-7FF0-404E-B4D8-5F0DAEAFD39D}" srcOrd="0" destOrd="0" presId="urn:microsoft.com/office/officeart/2005/8/layout/cycle6"/>
    <dgm:cxn modelId="{9667DE74-8947-9D4E-8807-C8190A7A9304}" srcId="{2D3C1FCB-2E47-DC4F-B2F2-9A42BCFBA160}" destId="{D79C4066-0CF7-1B43-9C46-F4D1814292FF}" srcOrd="5" destOrd="0" parTransId="{5A582F93-9A60-E54F-9803-9A7450C57EEE}" sibTransId="{964159FD-8177-1346-939E-04A066BDAC03}"/>
    <dgm:cxn modelId="{E9804081-7FE5-694C-95C6-42B0263F0185}" srcId="{2D3C1FCB-2E47-DC4F-B2F2-9A42BCFBA160}" destId="{923E16F0-FE34-3046-BA5E-167379D5D04F}" srcOrd="2" destOrd="0" parTransId="{EFD3682D-2DA5-0040-9F33-7AA870991E47}" sibTransId="{44D544CB-79C8-D14C-AF5E-9B96FFC446ED}"/>
    <dgm:cxn modelId="{AF874182-D0F7-C54C-8A55-4D9376E2D73C}" type="presOf" srcId="{DB514843-6E10-6846-8218-CC766590594B}" destId="{9A83D2BC-E8F8-E04D-B900-E2DA2FE11F6F}" srcOrd="0" destOrd="0" presId="urn:microsoft.com/office/officeart/2005/8/layout/cycle6"/>
    <dgm:cxn modelId="{B9A0F483-132E-B448-8E2E-F005DA72A9E6}" type="presOf" srcId="{2D3C1FCB-2E47-DC4F-B2F2-9A42BCFBA160}" destId="{3A8AC06A-5B17-3446-B94D-1FCA2789DEBC}" srcOrd="0" destOrd="0" presId="urn:microsoft.com/office/officeart/2005/8/layout/cycle6"/>
    <dgm:cxn modelId="{7E8BEA9E-585C-CC40-8060-DB0E5CCC676B}" type="presOf" srcId="{D79C4066-0CF7-1B43-9C46-F4D1814292FF}" destId="{E5BFA632-CC38-F44E-84E1-3C0BF629B598}" srcOrd="0" destOrd="0" presId="urn:microsoft.com/office/officeart/2005/8/layout/cycle6"/>
    <dgm:cxn modelId="{1FD758A2-E0A0-0540-A995-728D1B73863B}" srcId="{2D3C1FCB-2E47-DC4F-B2F2-9A42BCFBA160}" destId="{DB514843-6E10-6846-8218-CC766590594B}" srcOrd="3" destOrd="0" parTransId="{46558EB6-612C-DE47-858C-32A0253D0162}" sibTransId="{A72EF306-F040-A44A-911D-CE13138BDDEA}"/>
    <dgm:cxn modelId="{B5F846A3-D492-184E-B9C9-A33A94750D5E}" srcId="{2D3C1FCB-2E47-DC4F-B2F2-9A42BCFBA160}" destId="{777D7379-99A4-804F-AF4C-BE6BA18FC9C5}" srcOrd="0" destOrd="0" parTransId="{32BAB15A-8B26-DA49-AE34-6171C1523967}" sibTransId="{D997951D-A27A-E44C-B07C-24C26FCE24B6}"/>
    <dgm:cxn modelId="{2F4CE1A8-DCC9-7B47-B4C8-6A5D41A1A99E}" type="presOf" srcId="{31850B9F-580A-E14D-9B78-E9A5EF9DBCC0}" destId="{33831BD7-66B6-D745-83DC-31B45730B8BD}" srcOrd="0" destOrd="0" presId="urn:microsoft.com/office/officeart/2005/8/layout/cycle6"/>
    <dgm:cxn modelId="{227FD7CA-C503-0449-A2C4-D76A2691EBAF}" type="presOf" srcId="{44D544CB-79C8-D14C-AF5E-9B96FFC446ED}" destId="{776E16C2-0D2D-AE44-8738-CF45CF6D42CD}" srcOrd="0" destOrd="0" presId="urn:microsoft.com/office/officeart/2005/8/layout/cycle6"/>
    <dgm:cxn modelId="{303602DE-62EA-8B40-AE80-9F2A2E4B5811}" srcId="{2D3C1FCB-2E47-DC4F-B2F2-9A42BCFBA160}" destId="{B819079A-7B4A-4847-A4B1-82C3B9B34B58}" srcOrd="4" destOrd="0" parTransId="{CE471492-3D3E-9B4B-A2D1-5C7E31A311B5}" sibTransId="{292ED95E-AA18-5843-BF10-E85A517649FB}"/>
    <dgm:cxn modelId="{9F2EF4E1-D14C-7947-A6C1-D66B6C8D024F}" type="presOf" srcId="{964159FD-8177-1346-939E-04A066BDAC03}" destId="{1D9E7CB9-0DF3-6448-A7CF-495A4893D08D}" srcOrd="0" destOrd="0" presId="urn:microsoft.com/office/officeart/2005/8/layout/cycle6"/>
    <dgm:cxn modelId="{14CDD9EC-6CBA-F144-AEDB-8C1E765B1269}" srcId="{2D3C1FCB-2E47-DC4F-B2F2-9A42BCFBA160}" destId="{31850B9F-580A-E14D-9B78-E9A5EF9DBCC0}" srcOrd="1" destOrd="0" parTransId="{EE777D9E-6207-4643-A434-90E66838BDBA}" sibTransId="{C0DD3317-CC71-E34D-BF8B-22B1F0A8921A}"/>
    <dgm:cxn modelId="{11559254-A989-2845-A751-6BBE0F08CFA8}" type="presParOf" srcId="{3A8AC06A-5B17-3446-B94D-1FCA2789DEBC}" destId="{DF33B42B-7FF0-404E-B4D8-5F0DAEAFD39D}" srcOrd="0" destOrd="0" presId="urn:microsoft.com/office/officeart/2005/8/layout/cycle6"/>
    <dgm:cxn modelId="{B9F9E0D3-D028-C248-BBF0-A0731B6487E3}" type="presParOf" srcId="{3A8AC06A-5B17-3446-B94D-1FCA2789DEBC}" destId="{6C16D264-0BD5-C449-B688-69B507B365BC}" srcOrd="1" destOrd="0" presId="urn:microsoft.com/office/officeart/2005/8/layout/cycle6"/>
    <dgm:cxn modelId="{684BB9D9-973D-F440-992A-DB4F372398CB}" type="presParOf" srcId="{3A8AC06A-5B17-3446-B94D-1FCA2789DEBC}" destId="{464A4B9C-5D8E-044E-8509-083C432C1A06}" srcOrd="2" destOrd="0" presId="urn:microsoft.com/office/officeart/2005/8/layout/cycle6"/>
    <dgm:cxn modelId="{CFB38F1C-31FA-6C4B-AF97-E25A464F44D9}" type="presParOf" srcId="{3A8AC06A-5B17-3446-B94D-1FCA2789DEBC}" destId="{33831BD7-66B6-D745-83DC-31B45730B8BD}" srcOrd="3" destOrd="0" presId="urn:microsoft.com/office/officeart/2005/8/layout/cycle6"/>
    <dgm:cxn modelId="{8F42AB39-9091-F748-AB76-1B40C17F1BB2}" type="presParOf" srcId="{3A8AC06A-5B17-3446-B94D-1FCA2789DEBC}" destId="{61507F53-45DC-5445-B5ED-5C0D56E4D63F}" srcOrd="4" destOrd="0" presId="urn:microsoft.com/office/officeart/2005/8/layout/cycle6"/>
    <dgm:cxn modelId="{92A81498-CA8F-4943-A5B6-E88857E8F33B}" type="presParOf" srcId="{3A8AC06A-5B17-3446-B94D-1FCA2789DEBC}" destId="{25A1C2FA-D10C-434F-B437-2F52028F0ADA}" srcOrd="5" destOrd="0" presId="urn:microsoft.com/office/officeart/2005/8/layout/cycle6"/>
    <dgm:cxn modelId="{7BCB1851-15E5-B84A-8D5E-C3A8B1A6746A}" type="presParOf" srcId="{3A8AC06A-5B17-3446-B94D-1FCA2789DEBC}" destId="{82A8F34D-F41D-2746-800C-41F4DA79FF6F}" srcOrd="6" destOrd="0" presId="urn:microsoft.com/office/officeart/2005/8/layout/cycle6"/>
    <dgm:cxn modelId="{3E597DAF-766C-BE47-89DA-C30F23994A4C}" type="presParOf" srcId="{3A8AC06A-5B17-3446-B94D-1FCA2789DEBC}" destId="{49A5F779-4D93-1949-BFCA-3BCD8BA4FA8A}" srcOrd="7" destOrd="0" presId="urn:microsoft.com/office/officeart/2005/8/layout/cycle6"/>
    <dgm:cxn modelId="{70B34EB3-AC64-8146-B4CC-7A328A568E8C}" type="presParOf" srcId="{3A8AC06A-5B17-3446-B94D-1FCA2789DEBC}" destId="{776E16C2-0D2D-AE44-8738-CF45CF6D42CD}" srcOrd="8" destOrd="0" presId="urn:microsoft.com/office/officeart/2005/8/layout/cycle6"/>
    <dgm:cxn modelId="{3B3DC3E5-366A-5B48-9528-0EE2459058C0}" type="presParOf" srcId="{3A8AC06A-5B17-3446-B94D-1FCA2789DEBC}" destId="{9A83D2BC-E8F8-E04D-B900-E2DA2FE11F6F}" srcOrd="9" destOrd="0" presId="urn:microsoft.com/office/officeart/2005/8/layout/cycle6"/>
    <dgm:cxn modelId="{A5E2E5D6-8909-324E-945C-432DA98DC944}" type="presParOf" srcId="{3A8AC06A-5B17-3446-B94D-1FCA2789DEBC}" destId="{7560A171-D42C-EE48-BD01-E0388D947D5D}" srcOrd="10" destOrd="0" presId="urn:microsoft.com/office/officeart/2005/8/layout/cycle6"/>
    <dgm:cxn modelId="{5C1C0F00-AF5B-9347-AE12-391C9C735E8E}" type="presParOf" srcId="{3A8AC06A-5B17-3446-B94D-1FCA2789DEBC}" destId="{2BD46A7A-ED2C-8846-9F07-6C4F41049067}" srcOrd="11" destOrd="0" presId="urn:microsoft.com/office/officeart/2005/8/layout/cycle6"/>
    <dgm:cxn modelId="{3B5CBE30-4A91-9949-80D5-E51F59AA5C4C}" type="presParOf" srcId="{3A8AC06A-5B17-3446-B94D-1FCA2789DEBC}" destId="{C19A0646-9DA0-5B48-8193-311062324C14}" srcOrd="12" destOrd="0" presId="urn:microsoft.com/office/officeart/2005/8/layout/cycle6"/>
    <dgm:cxn modelId="{DC3C1B97-B103-5446-A0EC-156923046535}" type="presParOf" srcId="{3A8AC06A-5B17-3446-B94D-1FCA2789DEBC}" destId="{659D1664-0CE3-FA45-93C6-B8B902812B2A}" srcOrd="13" destOrd="0" presId="urn:microsoft.com/office/officeart/2005/8/layout/cycle6"/>
    <dgm:cxn modelId="{D3B86511-7016-BF4C-AA02-100B55F4EB2C}" type="presParOf" srcId="{3A8AC06A-5B17-3446-B94D-1FCA2789DEBC}" destId="{0946B13A-6FD4-174A-9441-0A93B1E1A741}" srcOrd="14" destOrd="0" presId="urn:microsoft.com/office/officeart/2005/8/layout/cycle6"/>
    <dgm:cxn modelId="{1B1EE87A-CB9E-1E4E-AC4D-70F2DDBE0946}" type="presParOf" srcId="{3A8AC06A-5B17-3446-B94D-1FCA2789DEBC}" destId="{E5BFA632-CC38-F44E-84E1-3C0BF629B598}" srcOrd="15" destOrd="0" presId="urn:microsoft.com/office/officeart/2005/8/layout/cycle6"/>
    <dgm:cxn modelId="{80EBEE71-DF2B-1C41-AE5B-49F55CF5B09B}" type="presParOf" srcId="{3A8AC06A-5B17-3446-B94D-1FCA2789DEBC}" destId="{F04F48C8-844E-1144-884F-55A7BE868139}" srcOrd="16" destOrd="0" presId="urn:microsoft.com/office/officeart/2005/8/layout/cycle6"/>
    <dgm:cxn modelId="{54037F44-3FC6-834C-BB44-8F4DCC413AEF}" type="presParOf" srcId="{3A8AC06A-5B17-3446-B94D-1FCA2789DEBC}" destId="{1D9E7CB9-0DF3-6448-A7CF-495A4893D08D}" srcOrd="17" destOrd="0" presId="urn:microsoft.com/office/officeart/2005/8/layout/cycle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F33B42B-7FF0-404E-B4D8-5F0DAEAFD39D}">
      <dsp:nvSpPr>
        <dsp:cNvPr id="0" name=""/>
        <dsp:cNvSpPr/>
      </dsp:nvSpPr>
      <dsp:spPr>
        <a:xfrm>
          <a:off x="3334742" y="2620"/>
          <a:ext cx="1458515" cy="94803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_tradnl" sz="1100" kern="1200" noProof="0" dirty="0">
              <a:latin typeface="Book Antiqua" panose="02040602050305030304" pitchFamily="18" charset="0"/>
            </a:rPr>
            <a:t>Debilitamiento del Estado de Derecho  (1999)</a:t>
          </a:r>
        </a:p>
      </dsp:txBody>
      <dsp:txXfrm>
        <a:off x="3381021" y="48899"/>
        <a:ext cx="1365957" cy="855477"/>
      </dsp:txXfrm>
    </dsp:sp>
    <dsp:sp modelId="{464A4B9C-5D8E-044E-8509-083C432C1A06}">
      <dsp:nvSpPr>
        <dsp:cNvPr id="0" name=""/>
        <dsp:cNvSpPr/>
      </dsp:nvSpPr>
      <dsp:spPr>
        <a:xfrm>
          <a:off x="1831304" y="476638"/>
          <a:ext cx="4465390" cy="4465390"/>
        </a:xfrm>
        <a:custGeom>
          <a:avLst/>
          <a:gdLst/>
          <a:ahLst/>
          <a:cxnLst/>
          <a:rect l="0" t="0" r="0" b="0"/>
          <a:pathLst>
            <a:path>
              <a:moveTo>
                <a:pt x="2971264" y="125696"/>
              </a:moveTo>
              <a:arcTo wR="2232695" hR="2232695" stAng="17359031" swAng="1500410"/>
            </a:path>
          </a:pathLst>
        </a:custGeom>
        <a:noFill/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3831BD7-66B6-D745-83DC-31B45730B8BD}">
      <dsp:nvSpPr>
        <dsp:cNvPr id="0" name=""/>
        <dsp:cNvSpPr/>
      </dsp:nvSpPr>
      <dsp:spPr>
        <a:xfrm>
          <a:off x="5268312" y="1118968"/>
          <a:ext cx="1458515" cy="94803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_tradnl" sz="1100" kern="1200" noProof="0" dirty="0">
              <a:latin typeface="Book Antiqua" panose="02040602050305030304" pitchFamily="18" charset="0"/>
            </a:rPr>
            <a:t>Controles de precio y de cambio (2003)</a:t>
          </a:r>
          <a:endParaRPr lang="en-US" sz="1100" kern="1200" dirty="0"/>
        </a:p>
      </dsp:txBody>
      <dsp:txXfrm>
        <a:off x="5314591" y="1165247"/>
        <a:ext cx="1365957" cy="855477"/>
      </dsp:txXfrm>
    </dsp:sp>
    <dsp:sp modelId="{25A1C2FA-D10C-434F-B437-2F52028F0ADA}">
      <dsp:nvSpPr>
        <dsp:cNvPr id="0" name=""/>
        <dsp:cNvSpPr/>
      </dsp:nvSpPr>
      <dsp:spPr>
        <a:xfrm>
          <a:off x="1831304" y="476638"/>
          <a:ext cx="4465390" cy="4465390"/>
        </a:xfrm>
        <a:custGeom>
          <a:avLst/>
          <a:gdLst/>
          <a:ahLst/>
          <a:cxnLst/>
          <a:rect l="0" t="0" r="0" b="0"/>
          <a:pathLst>
            <a:path>
              <a:moveTo>
                <a:pt x="4374658" y="1602679"/>
              </a:moveTo>
              <a:arcTo wR="2232695" hR="2232695" stAng="20616588" swAng="1966824"/>
            </a:path>
          </a:pathLst>
        </a:custGeom>
        <a:noFill/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2A8F34D-F41D-2746-800C-41F4DA79FF6F}">
      <dsp:nvSpPr>
        <dsp:cNvPr id="0" name=""/>
        <dsp:cNvSpPr/>
      </dsp:nvSpPr>
      <dsp:spPr>
        <a:xfrm>
          <a:off x="5268312" y="3351663"/>
          <a:ext cx="1458515" cy="94803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_tradnl" sz="1100" kern="1200" noProof="0" dirty="0">
              <a:latin typeface="Book Antiqua" panose="02040602050305030304" pitchFamily="18" charset="0"/>
            </a:rPr>
            <a:t>Intervención política del TSJ (2004)</a:t>
          </a:r>
          <a:endParaRPr lang="en-US" sz="1100" kern="1200" dirty="0"/>
        </a:p>
      </dsp:txBody>
      <dsp:txXfrm>
        <a:off x="5314591" y="3397942"/>
        <a:ext cx="1365957" cy="855477"/>
      </dsp:txXfrm>
    </dsp:sp>
    <dsp:sp modelId="{776E16C2-0D2D-AE44-8738-CF45CF6D42CD}">
      <dsp:nvSpPr>
        <dsp:cNvPr id="0" name=""/>
        <dsp:cNvSpPr/>
      </dsp:nvSpPr>
      <dsp:spPr>
        <a:xfrm>
          <a:off x="1831304" y="476638"/>
          <a:ext cx="4465390" cy="4465390"/>
        </a:xfrm>
        <a:custGeom>
          <a:avLst/>
          <a:gdLst/>
          <a:ahLst/>
          <a:cxnLst/>
          <a:rect l="0" t="0" r="0" b="0"/>
          <a:pathLst>
            <a:path>
              <a:moveTo>
                <a:pt x="3792713" y="3829964"/>
              </a:moveTo>
              <a:arcTo wR="2232695" hR="2232695" stAng="2740559" swAng="1500410"/>
            </a:path>
          </a:pathLst>
        </a:custGeom>
        <a:noFill/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A83D2BC-E8F8-E04D-B900-E2DA2FE11F6F}">
      <dsp:nvSpPr>
        <dsp:cNvPr id="0" name=""/>
        <dsp:cNvSpPr/>
      </dsp:nvSpPr>
      <dsp:spPr>
        <a:xfrm>
          <a:off x="3334742" y="4468010"/>
          <a:ext cx="1458515" cy="94803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_tradnl" sz="1100" kern="1200" noProof="0" dirty="0">
              <a:latin typeface="Book Antiqua" panose="02040602050305030304" pitchFamily="18" charset="0"/>
            </a:rPr>
            <a:t>Ampliación de los controles centralizados (2005)</a:t>
          </a:r>
          <a:endParaRPr lang="en-US" sz="1100" kern="1200" dirty="0"/>
        </a:p>
      </dsp:txBody>
      <dsp:txXfrm>
        <a:off x="3381021" y="4514289"/>
        <a:ext cx="1365957" cy="855477"/>
      </dsp:txXfrm>
    </dsp:sp>
    <dsp:sp modelId="{2BD46A7A-ED2C-8846-9F07-6C4F41049067}">
      <dsp:nvSpPr>
        <dsp:cNvPr id="0" name=""/>
        <dsp:cNvSpPr/>
      </dsp:nvSpPr>
      <dsp:spPr>
        <a:xfrm>
          <a:off x="1831304" y="476638"/>
          <a:ext cx="4465390" cy="4465390"/>
        </a:xfrm>
        <a:custGeom>
          <a:avLst/>
          <a:gdLst/>
          <a:ahLst/>
          <a:cxnLst/>
          <a:rect l="0" t="0" r="0" b="0"/>
          <a:pathLst>
            <a:path>
              <a:moveTo>
                <a:pt x="1494125" y="4339693"/>
              </a:moveTo>
              <a:arcTo wR="2232695" hR="2232695" stAng="6559031" swAng="1500410"/>
            </a:path>
          </a:pathLst>
        </a:custGeom>
        <a:noFill/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19A0646-9DA0-5B48-8193-311062324C14}">
      <dsp:nvSpPr>
        <dsp:cNvPr id="0" name=""/>
        <dsp:cNvSpPr/>
      </dsp:nvSpPr>
      <dsp:spPr>
        <a:xfrm>
          <a:off x="1401171" y="3351663"/>
          <a:ext cx="1458515" cy="94803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100" kern="1200" dirty="0">
              <a:latin typeface="Book Antiqua" panose="02040602050305030304" pitchFamily="18" charset="0"/>
            </a:rPr>
            <a:t>Expropiaciones ilegítimas (2006)</a:t>
          </a:r>
          <a:endParaRPr lang="en-US" sz="1100" kern="1200" dirty="0">
            <a:latin typeface="Book Antiqua" panose="02040602050305030304" pitchFamily="18" charset="0"/>
          </a:endParaRPr>
        </a:p>
      </dsp:txBody>
      <dsp:txXfrm>
        <a:off x="1447450" y="3397942"/>
        <a:ext cx="1365957" cy="855477"/>
      </dsp:txXfrm>
    </dsp:sp>
    <dsp:sp modelId="{0946B13A-6FD4-174A-9441-0A93B1E1A741}">
      <dsp:nvSpPr>
        <dsp:cNvPr id="0" name=""/>
        <dsp:cNvSpPr/>
      </dsp:nvSpPr>
      <dsp:spPr>
        <a:xfrm>
          <a:off x="1831304" y="476638"/>
          <a:ext cx="4465390" cy="4465390"/>
        </a:xfrm>
        <a:custGeom>
          <a:avLst/>
          <a:gdLst/>
          <a:ahLst/>
          <a:cxnLst/>
          <a:rect l="0" t="0" r="0" b="0"/>
          <a:pathLst>
            <a:path>
              <a:moveTo>
                <a:pt x="90731" y="2862710"/>
              </a:moveTo>
              <a:arcTo wR="2232695" hR="2232695" stAng="9816588" swAng="1966824"/>
            </a:path>
          </a:pathLst>
        </a:custGeom>
        <a:noFill/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5BFA632-CC38-F44E-84E1-3C0BF629B598}">
      <dsp:nvSpPr>
        <dsp:cNvPr id="0" name=""/>
        <dsp:cNvSpPr/>
      </dsp:nvSpPr>
      <dsp:spPr>
        <a:xfrm>
          <a:off x="1401171" y="1118968"/>
          <a:ext cx="1458515" cy="94803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_tradnl" sz="1100" kern="1200" noProof="0" dirty="0">
              <a:latin typeface="Book Antiqua" panose="02040602050305030304" pitchFamily="18" charset="0"/>
            </a:rPr>
            <a:t>Criminalización y monopolio en importaciones(2007)</a:t>
          </a:r>
        </a:p>
      </dsp:txBody>
      <dsp:txXfrm>
        <a:off x="1447450" y="1165247"/>
        <a:ext cx="1365957" cy="855477"/>
      </dsp:txXfrm>
    </dsp:sp>
    <dsp:sp modelId="{1D9E7CB9-0DF3-6448-A7CF-495A4893D08D}">
      <dsp:nvSpPr>
        <dsp:cNvPr id="0" name=""/>
        <dsp:cNvSpPr/>
      </dsp:nvSpPr>
      <dsp:spPr>
        <a:xfrm>
          <a:off x="1831304" y="476638"/>
          <a:ext cx="4465390" cy="4465390"/>
        </a:xfrm>
        <a:custGeom>
          <a:avLst/>
          <a:gdLst/>
          <a:ahLst/>
          <a:cxnLst/>
          <a:rect l="0" t="0" r="0" b="0"/>
          <a:pathLst>
            <a:path>
              <a:moveTo>
                <a:pt x="672677" y="635425"/>
              </a:moveTo>
              <a:arcTo wR="2232695" hR="2232695" stAng="13540559" swAng="1500410"/>
            </a:path>
          </a:pathLst>
        </a:custGeom>
        <a:noFill/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F33B42B-7FF0-404E-B4D8-5F0DAEAFD39D}">
      <dsp:nvSpPr>
        <dsp:cNvPr id="0" name=""/>
        <dsp:cNvSpPr/>
      </dsp:nvSpPr>
      <dsp:spPr>
        <a:xfrm>
          <a:off x="3334742" y="2620"/>
          <a:ext cx="1458515" cy="94803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_tradnl" sz="1100" kern="1200" noProof="0" dirty="0">
              <a:latin typeface="Book Antiqua" panose="02040602050305030304" pitchFamily="18" charset="0"/>
            </a:rPr>
            <a:t>Mayores controles centralizados (2013)</a:t>
          </a:r>
        </a:p>
      </dsp:txBody>
      <dsp:txXfrm>
        <a:off x="3381021" y="48899"/>
        <a:ext cx="1365957" cy="855477"/>
      </dsp:txXfrm>
    </dsp:sp>
    <dsp:sp modelId="{464A4B9C-5D8E-044E-8509-083C432C1A06}">
      <dsp:nvSpPr>
        <dsp:cNvPr id="0" name=""/>
        <dsp:cNvSpPr/>
      </dsp:nvSpPr>
      <dsp:spPr>
        <a:xfrm>
          <a:off x="1831304" y="476638"/>
          <a:ext cx="4465390" cy="4465390"/>
        </a:xfrm>
        <a:custGeom>
          <a:avLst/>
          <a:gdLst/>
          <a:ahLst/>
          <a:cxnLst/>
          <a:rect l="0" t="0" r="0" b="0"/>
          <a:pathLst>
            <a:path>
              <a:moveTo>
                <a:pt x="2971264" y="125696"/>
              </a:moveTo>
              <a:arcTo wR="2232695" hR="2232695" stAng="17359031" swAng="1500410"/>
            </a:path>
          </a:pathLst>
        </a:custGeom>
        <a:noFill/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3831BD7-66B6-D745-83DC-31B45730B8BD}">
      <dsp:nvSpPr>
        <dsp:cNvPr id="0" name=""/>
        <dsp:cNvSpPr/>
      </dsp:nvSpPr>
      <dsp:spPr>
        <a:xfrm>
          <a:off x="5268312" y="1118968"/>
          <a:ext cx="1458515" cy="94803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_tradnl" sz="1100" kern="1200" noProof="0" dirty="0">
              <a:latin typeface="Book Antiqua" panose="02040602050305030304" pitchFamily="18" charset="0"/>
            </a:rPr>
            <a:t>Desabastecimiento y escasez (2013)</a:t>
          </a:r>
          <a:endParaRPr lang="en-US" sz="1100" kern="1200" dirty="0"/>
        </a:p>
      </dsp:txBody>
      <dsp:txXfrm>
        <a:off x="5314591" y="1165247"/>
        <a:ext cx="1365957" cy="855477"/>
      </dsp:txXfrm>
    </dsp:sp>
    <dsp:sp modelId="{25A1C2FA-D10C-434F-B437-2F52028F0ADA}">
      <dsp:nvSpPr>
        <dsp:cNvPr id="0" name=""/>
        <dsp:cNvSpPr/>
      </dsp:nvSpPr>
      <dsp:spPr>
        <a:xfrm>
          <a:off x="1831304" y="476638"/>
          <a:ext cx="4465390" cy="4465390"/>
        </a:xfrm>
        <a:custGeom>
          <a:avLst/>
          <a:gdLst/>
          <a:ahLst/>
          <a:cxnLst/>
          <a:rect l="0" t="0" r="0" b="0"/>
          <a:pathLst>
            <a:path>
              <a:moveTo>
                <a:pt x="4374658" y="1602679"/>
              </a:moveTo>
              <a:arcTo wR="2232695" hR="2232695" stAng="20616588" swAng="1966824"/>
            </a:path>
          </a:pathLst>
        </a:custGeom>
        <a:noFill/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2A8F34D-F41D-2746-800C-41F4DA79FF6F}">
      <dsp:nvSpPr>
        <dsp:cNvPr id="0" name=""/>
        <dsp:cNvSpPr/>
      </dsp:nvSpPr>
      <dsp:spPr>
        <a:xfrm>
          <a:off x="5268312" y="3351663"/>
          <a:ext cx="1458515" cy="94803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_tradnl" sz="1100" kern="1200" noProof="0" dirty="0">
              <a:latin typeface="Book Antiqua" panose="02040602050305030304" pitchFamily="18" charset="0"/>
            </a:rPr>
            <a:t>Violación de la autonomía del BCV e inflación (2013)</a:t>
          </a:r>
          <a:endParaRPr lang="en-US" sz="1100" kern="1200" dirty="0"/>
        </a:p>
      </dsp:txBody>
      <dsp:txXfrm>
        <a:off x="5314591" y="3397942"/>
        <a:ext cx="1365957" cy="855477"/>
      </dsp:txXfrm>
    </dsp:sp>
    <dsp:sp modelId="{776E16C2-0D2D-AE44-8738-CF45CF6D42CD}">
      <dsp:nvSpPr>
        <dsp:cNvPr id="0" name=""/>
        <dsp:cNvSpPr/>
      </dsp:nvSpPr>
      <dsp:spPr>
        <a:xfrm>
          <a:off x="1831304" y="476638"/>
          <a:ext cx="4465390" cy="4465390"/>
        </a:xfrm>
        <a:custGeom>
          <a:avLst/>
          <a:gdLst/>
          <a:ahLst/>
          <a:cxnLst/>
          <a:rect l="0" t="0" r="0" b="0"/>
          <a:pathLst>
            <a:path>
              <a:moveTo>
                <a:pt x="3792713" y="3829964"/>
              </a:moveTo>
              <a:arcTo wR="2232695" hR="2232695" stAng="2740559" swAng="1500410"/>
            </a:path>
          </a:pathLst>
        </a:custGeom>
        <a:noFill/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A83D2BC-E8F8-E04D-B900-E2DA2FE11F6F}">
      <dsp:nvSpPr>
        <dsp:cNvPr id="0" name=""/>
        <dsp:cNvSpPr/>
      </dsp:nvSpPr>
      <dsp:spPr>
        <a:xfrm>
          <a:off x="3334742" y="4468010"/>
          <a:ext cx="1458515" cy="94803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_tradnl" sz="1100" kern="1200" noProof="0" dirty="0">
              <a:latin typeface="Book Antiqua" panose="02040602050305030304" pitchFamily="18" charset="0"/>
            </a:rPr>
            <a:t>La crisis de la deuda pública (2014)</a:t>
          </a:r>
          <a:endParaRPr lang="en-US" sz="1100" kern="1200" dirty="0"/>
        </a:p>
      </dsp:txBody>
      <dsp:txXfrm>
        <a:off x="3381021" y="4514289"/>
        <a:ext cx="1365957" cy="855477"/>
      </dsp:txXfrm>
    </dsp:sp>
    <dsp:sp modelId="{2BD46A7A-ED2C-8846-9F07-6C4F41049067}">
      <dsp:nvSpPr>
        <dsp:cNvPr id="0" name=""/>
        <dsp:cNvSpPr/>
      </dsp:nvSpPr>
      <dsp:spPr>
        <a:xfrm>
          <a:off x="1831304" y="476638"/>
          <a:ext cx="4465390" cy="4465390"/>
        </a:xfrm>
        <a:custGeom>
          <a:avLst/>
          <a:gdLst/>
          <a:ahLst/>
          <a:cxnLst/>
          <a:rect l="0" t="0" r="0" b="0"/>
          <a:pathLst>
            <a:path>
              <a:moveTo>
                <a:pt x="1494125" y="4339693"/>
              </a:moveTo>
              <a:arcTo wR="2232695" hR="2232695" stAng="6559031" swAng="1500410"/>
            </a:path>
          </a:pathLst>
        </a:custGeom>
        <a:noFill/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19A0646-9DA0-5B48-8193-311062324C14}">
      <dsp:nvSpPr>
        <dsp:cNvPr id="0" name=""/>
        <dsp:cNvSpPr/>
      </dsp:nvSpPr>
      <dsp:spPr>
        <a:xfrm>
          <a:off x="1401171" y="3351663"/>
          <a:ext cx="1458515" cy="94803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100" kern="1200" dirty="0">
              <a:latin typeface="Book Antiqua" panose="02040602050305030304" pitchFamily="18" charset="0"/>
            </a:rPr>
            <a:t>Recorte masivo de importaciones (2015)</a:t>
          </a:r>
          <a:endParaRPr lang="en-US" sz="1100" kern="1200" dirty="0">
            <a:latin typeface="Book Antiqua" panose="02040602050305030304" pitchFamily="18" charset="0"/>
          </a:endParaRPr>
        </a:p>
      </dsp:txBody>
      <dsp:txXfrm>
        <a:off x="1447450" y="3397942"/>
        <a:ext cx="1365957" cy="855477"/>
      </dsp:txXfrm>
    </dsp:sp>
    <dsp:sp modelId="{0946B13A-6FD4-174A-9441-0A93B1E1A741}">
      <dsp:nvSpPr>
        <dsp:cNvPr id="0" name=""/>
        <dsp:cNvSpPr/>
      </dsp:nvSpPr>
      <dsp:spPr>
        <a:xfrm>
          <a:off x="1831304" y="476638"/>
          <a:ext cx="4465390" cy="4465390"/>
        </a:xfrm>
        <a:custGeom>
          <a:avLst/>
          <a:gdLst/>
          <a:ahLst/>
          <a:cxnLst/>
          <a:rect l="0" t="0" r="0" b="0"/>
          <a:pathLst>
            <a:path>
              <a:moveTo>
                <a:pt x="90731" y="2862710"/>
              </a:moveTo>
              <a:arcTo wR="2232695" hR="2232695" stAng="9816588" swAng="1966824"/>
            </a:path>
          </a:pathLst>
        </a:custGeom>
        <a:noFill/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5BFA632-CC38-F44E-84E1-3C0BF629B598}">
      <dsp:nvSpPr>
        <dsp:cNvPr id="0" name=""/>
        <dsp:cNvSpPr/>
      </dsp:nvSpPr>
      <dsp:spPr>
        <a:xfrm>
          <a:off x="1401171" y="1118968"/>
          <a:ext cx="1458515" cy="94803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_tradnl" sz="1100" kern="1200" noProof="0" dirty="0">
              <a:latin typeface="Book Antiqua" panose="02040602050305030304" pitchFamily="18" charset="0"/>
            </a:rPr>
            <a:t>Emergencia humanitaria compleja e hiperinflación (2017)</a:t>
          </a:r>
        </a:p>
      </dsp:txBody>
      <dsp:txXfrm>
        <a:off x="1447450" y="1165247"/>
        <a:ext cx="1365957" cy="855477"/>
      </dsp:txXfrm>
    </dsp:sp>
    <dsp:sp modelId="{1D9E7CB9-0DF3-6448-A7CF-495A4893D08D}">
      <dsp:nvSpPr>
        <dsp:cNvPr id="0" name=""/>
        <dsp:cNvSpPr/>
      </dsp:nvSpPr>
      <dsp:spPr>
        <a:xfrm>
          <a:off x="1831304" y="476638"/>
          <a:ext cx="4465390" cy="4465390"/>
        </a:xfrm>
        <a:custGeom>
          <a:avLst/>
          <a:gdLst/>
          <a:ahLst/>
          <a:cxnLst/>
          <a:rect l="0" t="0" r="0" b="0"/>
          <a:pathLst>
            <a:path>
              <a:moveTo>
                <a:pt x="672677" y="635425"/>
              </a:moveTo>
              <a:arcTo wR="2232695" hR="2232695" stAng="13540559" swAng="1500410"/>
            </a:path>
          </a:pathLst>
        </a:custGeom>
        <a:noFill/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6">
  <dgm:title val=""/>
  <dgm:desc val=""/>
  <dgm:catLst>
    <dgm:cat type="cycle" pri="4000"/>
    <dgm:cat type="relationship" pri="2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func="var" arg="dir" op="equ" val="norm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if>
      <dgm:else name="Name11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 fact="-1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else>
    </dgm:choose>
    <dgm:ruleLst/>
    <dgm:forEach name="Name12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/>
        </dgm:shape>
        <dgm:presOf axis="desOrSelf" ptType="node"/>
        <dgm:constrLst>
          <dgm:constr type="h" refType="w" fact="0.6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13">
        <dgm:if name="Name14" axis="par ch" ptType="doc node" func="cnt" op="gt" val="1">
          <dgm:layoutNode name="spNode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  <dgm:forEach name="Name15" axis="followSib" ptType="sibTrans" hideLastTrans="0" cnt="1">
            <dgm:layoutNode name="sibTrans">
              <dgm:alg type="conn">
                <dgm:param type="dim" val="1D"/>
                <dgm:param type="connRout" val="curve"/>
                <dgm:param type="begPts" val="radial"/>
                <dgm:param type="endPts" val="radial"/>
                <dgm:param type="endSty" val="noArr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connDist"/>
                <dgm:constr type="begPad" refType="connDist" fact="0.01"/>
                <dgm:constr type="endPad" refType="connDist" fact="0.01"/>
              </dgm:constrLst>
              <dgm:ruleLst/>
            </dgm:layoutNode>
          </dgm:forEach>
        </dgm:if>
        <dgm:else name="Name16"/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ycle6">
  <dgm:title val=""/>
  <dgm:desc val=""/>
  <dgm:catLst>
    <dgm:cat type="cycle" pri="4000"/>
    <dgm:cat type="relationship" pri="2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func="var" arg="dir" op="equ" val="norm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if>
      <dgm:else name="Name11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 fact="-1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else>
    </dgm:choose>
    <dgm:ruleLst/>
    <dgm:forEach name="Name12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/>
        </dgm:shape>
        <dgm:presOf axis="desOrSelf" ptType="node"/>
        <dgm:constrLst>
          <dgm:constr type="h" refType="w" fact="0.6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13">
        <dgm:if name="Name14" axis="par ch" ptType="doc node" func="cnt" op="gt" val="1">
          <dgm:layoutNode name="spNode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  <dgm:forEach name="Name15" axis="followSib" ptType="sibTrans" hideLastTrans="0" cnt="1">
            <dgm:layoutNode name="sibTrans">
              <dgm:alg type="conn">
                <dgm:param type="dim" val="1D"/>
                <dgm:param type="connRout" val="curve"/>
                <dgm:param type="begPts" val="radial"/>
                <dgm:param type="endPts" val="radial"/>
                <dgm:param type="endSty" val="noArr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connDist"/>
                <dgm:constr type="begPad" refType="connDist" fact="0.01"/>
                <dgm:constr type="endPad" refType="connDist" fact="0.01"/>
              </dgm:constrLst>
              <dgm:ruleLst/>
            </dgm:layoutNode>
          </dgm:forEach>
        </dgm:if>
        <dgm:else name="Name16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83AC5A-79CC-E84A-AF34-E46E975A5A0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B403618-8E26-134F-B223-59C4A72E425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D37959F-4F95-B746-8F5D-5E5AA547A6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404C38-21A1-E046-87D1-B4039E54E38B}" type="datetimeFigureOut">
              <a:rPr lang="en-US" smtClean="0"/>
              <a:t>1/18/22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AD0333E-2811-C945-819D-8D2B6C0767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76029B7-F56E-6540-B8F6-167942BFFD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33511F-CF56-1941-941A-55D3A971A8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00177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E6FE4A-84CA-7246-8943-079346A423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B6DE3E5-5A2C-164B-B6A1-7628DB05FA6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5465458-26FF-454B-8544-E4430CCEEB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404C38-21A1-E046-87D1-B4039E54E38B}" type="datetimeFigureOut">
              <a:rPr lang="en-US" smtClean="0"/>
              <a:t>1/18/22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EA523B8-71B9-3E40-8BB7-CBB4A42F51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8FD0B27-11D6-2745-8988-9C4BBE0013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33511F-CF56-1941-941A-55D3A971A8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80330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4DC6250-F881-3340-9099-82C94643742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E838628-B20E-BD4A-9F48-1AB46CD2A95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166AC96-7F13-1D4A-86AE-DE6FCFD745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404C38-21A1-E046-87D1-B4039E54E38B}" type="datetimeFigureOut">
              <a:rPr lang="en-US" smtClean="0"/>
              <a:t>1/18/22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5553D7D-BEC6-314D-8C47-455DDE657F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59F102B-3EBB-6843-BE8B-289DC96A42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33511F-CF56-1941-941A-55D3A971A8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52046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4E93A4-9E07-DE4A-B29F-20B6443227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74E3378-C6AE-2A48-B32C-790F6580952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07F466C-05C6-9948-A3FC-9948D169FE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404C38-21A1-E046-87D1-B4039E54E38B}" type="datetimeFigureOut">
              <a:rPr lang="en-US" smtClean="0"/>
              <a:t>1/18/22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2062BC4-C3C3-4543-977F-62A1FD212B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E9AA837-4262-7445-9651-EA130E1C92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33511F-CF56-1941-941A-55D3A971A8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43768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A1E32E-F198-CF4D-98A0-44570578D6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489F7E9-1251-8D42-8C86-B894CAD1ED1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96294AE-06EE-BB4C-93D9-4A18275A5E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404C38-21A1-E046-87D1-B4039E54E38B}" type="datetimeFigureOut">
              <a:rPr lang="en-US" smtClean="0"/>
              <a:t>1/18/22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9D029B4-D052-5B47-AACF-C71FC71E08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FAD9FCD-072A-6943-960E-31FDCE9517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33511F-CF56-1941-941A-55D3A971A8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69540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6C7DA8-258E-EA42-8017-C020078B94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F8FBD50-B0CD-2D4C-A84E-8A00399C80E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897FD55-40F2-964C-B6F7-387BA4E5A29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0A95727-AF18-2E41-A2E5-E5EE1A94E6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404C38-21A1-E046-87D1-B4039E54E38B}" type="datetimeFigureOut">
              <a:rPr lang="en-US" smtClean="0"/>
              <a:t>1/18/22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0A128A9-BF8E-C840-9D65-CC3DCA2D08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021FDA9-691C-A84C-8392-FE67561B4A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33511F-CF56-1941-941A-55D3A971A8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05357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A6084F-7108-E84F-BCE4-93FC75DB3F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AFA987C-CE96-774A-B34E-A69878697C2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9D6916B-E781-334F-8BA3-6AF7C6C072E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F573DCA-7090-4941-BC20-52E3E234187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01EC1CA-35EE-814E-8C9F-8CB6DBD73CF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7C9193E-A3CE-C94A-83E1-56C2D34384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404C38-21A1-E046-87D1-B4039E54E38B}" type="datetimeFigureOut">
              <a:rPr lang="en-US" smtClean="0"/>
              <a:t>1/18/22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F4898FA-C6C1-A44D-A510-874604EE8D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FC9B36F-3649-C14B-BAA9-2D68F0C164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33511F-CF56-1941-941A-55D3A971A8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10730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7F6F98-46AF-594C-ABF3-967BFF331A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31F92E9-8CD3-2245-9A7E-A13F59747E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404C38-21A1-E046-87D1-B4039E54E38B}" type="datetimeFigureOut">
              <a:rPr lang="en-US" smtClean="0"/>
              <a:t>1/18/22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D05DCD5-60B3-0B42-A765-48311D4CB3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727E2B3-00CF-2748-93CA-D80E1CC373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33511F-CF56-1941-941A-55D3A971A8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84438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196E49A-88BF-4F40-BC1B-69095D79C5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404C38-21A1-E046-87D1-B4039E54E38B}" type="datetimeFigureOut">
              <a:rPr lang="en-US" smtClean="0"/>
              <a:t>1/18/22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2ECBD50-7DD0-0049-B7DF-BCF753D623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2B3EE1B-E640-3B41-9740-04CC31D9CB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33511F-CF56-1941-941A-55D3A971A8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32562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5BD894-FCE4-E243-A2C3-E2CF186F14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2305B97-B3C7-D747-8C5F-C3D823C2414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764649F-54AE-1846-92B5-E12E8FEEBC5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A7982A1-E1AA-464D-94CF-1A2B1CA45C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404C38-21A1-E046-87D1-B4039E54E38B}" type="datetimeFigureOut">
              <a:rPr lang="en-US" smtClean="0"/>
              <a:t>1/18/22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62A6350-6BBA-5C42-9EF7-B0FDE92EBC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AC4719C-9E61-264C-830E-0A6CEE7FB3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33511F-CF56-1941-941A-55D3A971A8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46332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D5CC84-1A6C-384B-ABBE-FF879A1B0C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AA63EF9-C5BF-1A48-91B1-BBB2DDB4BA3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1FA9DEF-65E3-6847-B9FF-10241289F37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84D6CF6-F0E7-CA4B-9685-6765AB71A5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404C38-21A1-E046-87D1-B4039E54E38B}" type="datetimeFigureOut">
              <a:rPr lang="en-US" smtClean="0"/>
              <a:t>1/18/22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60DB489-29E7-5A41-89C8-0FBA426DEA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3D7C931-7C50-E748-92AA-284C99D6A3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33511F-CF56-1941-941A-55D3A971A8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39265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3DF8869-7559-A34C-AE60-A68451EC5E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A724100-0075-7946-8D5F-4B04C7E97C3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D3F577D-E787-BE41-812D-EBA161EAC95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5404C38-21A1-E046-87D1-B4039E54E38B}" type="datetimeFigureOut">
              <a:rPr lang="en-US" smtClean="0"/>
              <a:t>1/18/22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B84A4FA-FDFB-CF4F-9E94-31D84998E15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5F3DE0D-8903-C646-81A6-DB75323D594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233511F-CF56-1941-941A-55D3A971A8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37148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Graphical user interface, text&#10;&#10;Description automatically generated">
            <a:extLst>
              <a:ext uri="{FF2B5EF4-FFF2-40B4-BE49-F238E27FC236}">
                <a16:creationId xmlns:a16="http://schemas.microsoft.com/office/drawing/2014/main" id="{9E291CA2-34E0-9C48-AA71-25EAC8665BE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44664" y="785813"/>
            <a:ext cx="3718686" cy="5614987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32DE939B-1203-FE40-B7DA-C82058200470}"/>
              </a:ext>
            </a:extLst>
          </p:cNvPr>
          <p:cNvSpPr txBox="1"/>
          <p:nvPr/>
        </p:nvSpPr>
        <p:spPr>
          <a:xfrm>
            <a:off x="492016" y="751344"/>
            <a:ext cx="6558455" cy="54476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3600" dirty="0">
                <a:latin typeface="Book Antiqua" panose="02040602050305030304" pitchFamily="18" charset="0"/>
              </a:rPr>
              <a:t>El auge y colapso de los controles de precio y de cambio en Venezuela</a:t>
            </a:r>
          </a:p>
          <a:p>
            <a:pPr algn="ctr"/>
            <a:r>
              <a:rPr lang="es-ES_tradnl" sz="3200" dirty="0">
                <a:latin typeface="Book Antiqua" panose="02040602050305030304" pitchFamily="18" charset="0"/>
              </a:rPr>
              <a:t> </a:t>
            </a:r>
          </a:p>
          <a:p>
            <a:pPr algn="ctr"/>
            <a:r>
              <a:rPr lang="es-ES_tradnl" sz="2800" dirty="0">
                <a:latin typeface="Book Antiqua" panose="02040602050305030304" pitchFamily="18" charset="0"/>
              </a:rPr>
              <a:t>Un estudio desde el Derecho Administrativo Económico</a:t>
            </a:r>
          </a:p>
          <a:p>
            <a:endParaRPr lang="es-ES_tradnl" dirty="0">
              <a:latin typeface="Book Antiqua" panose="02040602050305030304" pitchFamily="18" charset="0"/>
            </a:endParaRPr>
          </a:p>
          <a:p>
            <a:endParaRPr lang="es-ES_tradnl" dirty="0">
              <a:latin typeface="Book Antiqua" panose="02040602050305030304" pitchFamily="18" charset="0"/>
            </a:endParaRPr>
          </a:p>
          <a:p>
            <a:endParaRPr lang="es-ES_tradnl" dirty="0">
              <a:latin typeface="Book Antiqua" panose="02040602050305030304" pitchFamily="18" charset="0"/>
            </a:endParaRPr>
          </a:p>
          <a:p>
            <a:endParaRPr lang="es-ES_tradnl" dirty="0">
              <a:latin typeface="Book Antiqua" panose="02040602050305030304" pitchFamily="18" charset="0"/>
            </a:endParaRPr>
          </a:p>
          <a:p>
            <a:pPr algn="ctr"/>
            <a:r>
              <a:rPr lang="es-ES_tradnl" sz="2000" dirty="0">
                <a:latin typeface="Book Antiqua" panose="02040602050305030304" pitchFamily="18" charset="0"/>
              </a:rPr>
              <a:t>José Ignacio Hernández G. </a:t>
            </a:r>
          </a:p>
          <a:p>
            <a:pPr algn="ctr"/>
            <a:r>
              <a:rPr lang="es-ES_tradnl" sz="2000" dirty="0">
                <a:latin typeface="Book Antiqua" panose="02040602050305030304" pitchFamily="18" charset="0"/>
              </a:rPr>
              <a:t>Aula Brewer-Carías</a:t>
            </a:r>
          </a:p>
          <a:p>
            <a:pPr algn="ctr"/>
            <a:endParaRPr lang="es-ES_tradnl" sz="2000" dirty="0">
              <a:latin typeface="Book Antiqua" panose="02040602050305030304" pitchFamily="18" charset="0"/>
            </a:endParaRPr>
          </a:p>
          <a:p>
            <a:pPr algn="ctr"/>
            <a:r>
              <a:rPr lang="es-ES_tradnl" sz="2000" dirty="0">
                <a:latin typeface="Book Antiqua" panose="02040602050305030304" pitchFamily="18" charset="0"/>
              </a:rPr>
              <a:t>18 de enero de 2022</a:t>
            </a:r>
          </a:p>
        </p:txBody>
      </p:sp>
    </p:spTree>
    <p:extLst>
      <p:ext uri="{BB962C8B-B14F-4D97-AF65-F5344CB8AC3E}">
        <p14:creationId xmlns:p14="http://schemas.microsoft.com/office/powerpoint/2010/main" val="277738490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921A1516-35FF-614D-9E28-2CD6F773EFB7}"/>
              </a:ext>
            </a:extLst>
          </p:cNvPr>
          <p:cNvSpPr/>
          <p:nvPr/>
        </p:nvSpPr>
        <p:spPr>
          <a:xfrm>
            <a:off x="247649" y="176898"/>
            <a:ext cx="11725275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_tradnl" sz="2800" dirty="0">
                <a:latin typeface="Book Antiqua" panose="02040602050305030304" pitchFamily="18" charset="0"/>
              </a:rPr>
              <a:t>La destrucción de los mecanismos de mercado en Venezuela: cronología mínima (2013-2018)</a:t>
            </a:r>
            <a:endParaRPr lang="en-US" sz="2800" dirty="0"/>
          </a:p>
        </p:txBody>
      </p:sp>
      <p:graphicFrame>
        <p:nvGraphicFramePr>
          <p:cNvPr id="5" name="Diagram 4">
            <a:extLst>
              <a:ext uri="{FF2B5EF4-FFF2-40B4-BE49-F238E27FC236}">
                <a16:creationId xmlns:a16="http://schemas.microsoft.com/office/drawing/2014/main" id="{1CA5BFC6-BDF5-6E49-A31E-0C0DEE2090E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555031604"/>
              </p:ext>
            </p:extLst>
          </p:nvPr>
        </p:nvGraphicFramePr>
        <p:xfrm>
          <a:off x="2046286" y="1101784"/>
          <a:ext cx="812800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7174926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921A1516-35FF-614D-9E28-2CD6F773EFB7}"/>
              </a:ext>
            </a:extLst>
          </p:cNvPr>
          <p:cNvSpPr/>
          <p:nvPr/>
        </p:nvSpPr>
        <p:spPr>
          <a:xfrm>
            <a:off x="247649" y="176898"/>
            <a:ext cx="11725275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ES_tradnl" sz="2800" dirty="0">
                <a:latin typeface="Book Antiqua" panose="02040602050305030304" pitchFamily="18" charset="0"/>
              </a:rPr>
              <a:t>La destrucción de los mecanismos de mercado demostró el sesgo autoritario del Derecho Administrativo Económico</a:t>
            </a:r>
            <a:r>
              <a:rPr lang="en-US" sz="2800" dirty="0">
                <a:latin typeface="Book Antiqua" panose="02040602050305030304" pitchFamily="18" charset="0"/>
              </a:rPr>
              <a:t>:</a:t>
            </a:r>
            <a:endParaRPr lang="es-ES_tradnl" sz="2800" dirty="0">
              <a:latin typeface="Book Antiqua" panose="02040602050305030304" pitchFamily="18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EF2BA5D0-8113-5C4B-9447-85852C9D85DE}"/>
              </a:ext>
            </a:extLst>
          </p:cNvPr>
          <p:cNvSpPr/>
          <p:nvPr/>
        </p:nvSpPr>
        <p:spPr>
          <a:xfrm>
            <a:off x="358008" y="1411864"/>
            <a:ext cx="11725275" cy="60016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es-ES" sz="2400" dirty="0">
                <a:latin typeface="Book Antiqua" panose="02040602050305030304" pitchFamily="18" charset="0"/>
              </a:rPr>
              <a:t>Concentración de funciones en el Ejecutivo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endParaRPr lang="es-ES" sz="2400" dirty="0">
              <a:latin typeface="Book Antiqua" panose="02040602050305030304" pitchFamily="18" charset="0"/>
            </a:endParaRP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es-ES" sz="2400" dirty="0">
                <a:latin typeface="Book Antiqua" panose="02040602050305030304" pitchFamily="18" charset="0"/>
              </a:rPr>
              <a:t>Politización del Poder Judicial y eliminación de los mecanismos de solución de controversias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endParaRPr lang="es-ES" sz="2400" dirty="0">
              <a:latin typeface="Book Antiqua" panose="02040602050305030304" pitchFamily="18" charset="0"/>
            </a:endParaRP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es-ES" sz="2400" dirty="0">
                <a:latin typeface="Book Antiqua" panose="02040602050305030304" pitchFamily="18" charset="0"/>
              </a:rPr>
              <a:t>Desnaturalización del Derecho Mercantil y la idea del orden público socialista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endParaRPr lang="es-ES" sz="2400" dirty="0">
              <a:latin typeface="Book Antiqua" panose="02040602050305030304" pitchFamily="18" charset="0"/>
            </a:endParaRP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es-ES" sz="2400" dirty="0">
                <a:latin typeface="Book Antiqua" panose="02040602050305030304" pitchFamily="18" charset="0"/>
              </a:rPr>
              <a:t>La hegemonía de la iniciativa pública del Estado (iniciativa directa y la iniciativa comunal a través de la propiedad social)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endParaRPr lang="es-ES" sz="2400" dirty="0">
              <a:latin typeface="Book Antiqua" panose="02040602050305030304" pitchFamily="18" charset="0"/>
            </a:endParaRP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es-ES" sz="2400" dirty="0">
                <a:latin typeface="Book Antiqua" panose="02040602050305030304" pitchFamily="18" charset="0"/>
              </a:rPr>
              <a:t>El Derecho Administrativo al servicio del Estado, y no de los ciudadanos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endParaRPr lang="es-ES" sz="2400" dirty="0">
              <a:latin typeface="Book Antiqua" panose="02040602050305030304" pitchFamily="18" charset="0"/>
            </a:endParaRP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es-ES" sz="2400" dirty="0">
                <a:latin typeface="Book Antiqua" panose="02040602050305030304" pitchFamily="18" charset="0"/>
              </a:rPr>
              <a:t>La Administración Pública como obstáculo al desarrollo 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endParaRPr lang="es-ES" sz="2400" dirty="0">
              <a:latin typeface="Book Antiqua" panose="02040602050305030304" pitchFamily="18" charset="0"/>
            </a:endParaRPr>
          </a:p>
          <a:p>
            <a:pPr marL="457200" indent="-457200" algn="just">
              <a:buFont typeface="Arial" panose="020B0604020202020204" pitchFamily="34" charset="0"/>
              <a:buChar char="•"/>
            </a:pPr>
            <a:endParaRPr lang="es-ES" sz="2400" dirty="0">
              <a:latin typeface="Book Antiqua" panose="02040602050305030304" pitchFamily="18" charset="0"/>
            </a:endParaRPr>
          </a:p>
          <a:p>
            <a:pPr marL="457200" indent="-457200" algn="just">
              <a:buFont typeface="Arial" panose="020B0604020202020204" pitchFamily="34" charset="0"/>
              <a:buChar char="•"/>
            </a:pPr>
            <a:endParaRPr lang="es-ES_tradnl" sz="2400" dirty="0">
              <a:latin typeface="Book Antiqua" panose="0204060205030503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2095102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921A1516-35FF-614D-9E28-2CD6F773EFB7}"/>
              </a:ext>
            </a:extLst>
          </p:cNvPr>
          <p:cNvSpPr/>
          <p:nvPr/>
        </p:nvSpPr>
        <p:spPr>
          <a:xfrm>
            <a:off x="247649" y="176898"/>
            <a:ext cx="11725275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ES" sz="2800" dirty="0">
                <a:latin typeface="Book Antiqua" panose="02040602050305030304" pitchFamily="18" charset="0"/>
              </a:rPr>
              <a:t>El colapso económico estuvo acompañado del colapso de la capacidad estatal</a:t>
            </a:r>
            <a:endParaRPr lang="es-ES_tradnl" sz="2800" dirty="0">
              <a:latin typeface="Book Antiqua" panose="02040602050305030304" pitchFamily="18" charset="0"/>
            </a:endParaRPr>
          </a:p>
        </p:txBody>
      </p:sp>
      <p:pic>
        <p:nvPicPr>
          <p:cNvPr id="3" name="Picture 2" descr="Chart, line chart&#10;&#10;Description automatically generated">
            <a:extLst>
              <a:ext uri="{FF2B5EF4-FFF2-40B4-BE49-F238E27FC236}">
                <a16:creationId xmlns:a16="http://schemas.microsoft.com/office/drawing/2014/main" id="{995DA33E-9E21-F343-91CA-4394D9DFC1D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84114" y="1131005"/>
            <a:ext cx="8255000" cy="4914900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9C795EF2-9876-F84B-AB9D-8FD0A5893303}"/>
              </a:ext>
            </a:extLst>
          </p:cNvPr>
          <p:cNvSpPr/>
          <p:nvPr/>
        </p:nvSpPr>
        <p:spPr>
          <a:xfrm>
            <a:off x="348976" y="5726995"/>
            <a:ext cx="1172527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_tradnl" sz="2800" dirty="0">
                <a:latin typeface="Book Antiqua" panose="02040602050305030304" pitchFamily="18" charset="0"/>
              </a:rPr>
              <a:t>Fuente: </a:t>
            </a:r>
            <a:r>
              <a:rPr lang="es-ES" sz="2800" dirty="0" err="1">
                <a:latin typeface="Book Antiqua" panose="02040602050305030304" pitchFamily="18" charset="0"/>
              </a:rPr>
              <a:t>Fund</a:t>
            </a:r>
            <a:r>
              <a:rPr lang="es-ES" sz="2800" dirty="0">
                <a:latin typeface="Book Antiqua" panose="02040602050305030304" pitchFamily="18" charset="0"/>
              </a:rPr>
              <a:t> </a:t>
            </a:r>
            <a:r>
              <a:rPr lang="es-ES" sz="2800" dirty="0" err="1">
                <a:latin typeface="Book Antiqua" panose="02040602050305030304" pitchFamily="18" charset="0"/>
              </a:rPr>
              <a:t>for</a:t>
            </a:r>
            <a:r>
              <a:rPr lang="es-ES" sz="2800" dirty="0">
                <a:latin typeface="Book Antiqua" panose="02040602050305030304" pitchFamily="18" charset="0"/>
              </a:rPr>
              <a:t> </a:t>
            </a:r>
            <a:r>
              <a:rPr lang="es-ES" sz="2800" dirty="0" err="1">
                <a:latin typeface="Book Antiqua" panose="02040602050305030304" pitchFamily="18" charset="0"/>
              </a:rPr>
              <a:t>Peace</a:t>
            </a:r>
            <a:endParaRPr lang="en-US" sz="2800" dirty="0">
              <a:latin typeface="Book Antiqua" panose="0204060205030503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8533797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921A1516-35FF-614D-9E28-2CD6F773EFB7}"/>
              </a:ext>
            </a:extLst>
          </p:cNvPr>
          <p:cNvSpPr/>
          <p:nvPr/>
        </p:nvSpPr>
        <p:spPr>
          <a:xfrm>
            <a:off x="4965431" y="398039"/>
            <a:ext cx="6890238" cy="167660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algn="just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s-ES_tradnl" sz="3800" dirty="0">
                <a:latin typeface="Book Antiqua" panose="02040602050305030304" pitchFamily="18" charset="0"/>
                <a:ea typeface="+mj-ea"/>
                <a:cs typeface="+mj-cs"/>
              </a:rPr>
              <a:t>Venezuela es hoy un Estado frágil, que puede tornarse en Estado fallido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7886B09D-1A56-8546-93AB-A8881FEB4F39}"/>
              </a:ext>
            </a:extLst>
          </p:cNvPr>
          <p:cNvSpPr/>
          <p:nvPr/>
        </p:nvSpPr>
        <p:spPr>
          <a:xfrm>
            <a:off x="4965431" y="2438400"/>
            <a:ext cx="6586489" cy="3785419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/>
          <a:p>
            <a:pPr marL="457200" indent="-228600" algn="just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s-ES_tradnl" sz="2000" dirty="0">
                <a:latin typeface="Book Antiqua" panose="02040602050305030304" pitchFamily="18" charset="0"/>
              </a:rPr>
              <a:t>El monopolio del ejercicio legitimo de la violencia se ha fracturado</a:t>
            </a:r>
          </a:p>
          <a:p>
            <a:pPr marL="457200" indent="-228600" algn="just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s-ES_tradnl" sz="2000" dirty="0">
              <a:latin typeface="Book Antiqua" panose="02040602050305030304" pitchFamily="18" charset="0"/>
            </a:endParaRPr>
          </a:p>
          <a:p>
            <a:pPr marL="457200" indent="-228600" algn="just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s-ES_tradnl" sz="2000" dirty="0">
                <a:latin typeface="Book Antiqua" panose="02040602050305030304" pitchFamily="18" charset="0"/>
              </a:rPr>
              <a:t>El Estado no puede cumplir todos los cometidos (“áreas de limitada estatalidad”)</a:t>
            </a:r>
          </a:p>
          <a:p>
            <a:pPr marL="457200" indent="-228600" algn="just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s-ES_tradnl" sz="2000" dirty="0">
              <a:latin typeface="Book Antiqua" panose="02040602050305030304" pitchFamily="18" charset="0"/>
            </a:endParaRPr>
          </a:p>
          <a:p>
            <a:pPr marL="457200" indent="-228600" algn="just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s-ES_tradnl" sz="2000" dirty="0">
                <a:latin typeface="Book Antiqua" panose="02040602050305030304" pitchFamily="18" charset="0"/>
              </a:rPr>
              <a:t>El Estado no puede proveer servicios y “bienes públicos”</a:t>
            </a:r>
          </a:p>
          <a:p>
            <a:pPr marL="457200" indent="-228600" algn="just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s-ES_tradnl" sz="2000" dirty="0">
              <a:latin typeface="Book Antiqua" panose="02040602050305030304" pitchFamily="18" charset="0"/>
            </a:endParaRPr>
          </a:p>
          <a:p>
            <a:pPr marL="457200" indent="-228600" algn="just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s-ES_tradnl" sz="2000" dirty="0">
                <a:latin typeface="Book Antiqua" panose="02040602050305030304" pitchFamily="18" charset="0"/>
              </a:rPr>
              <a:t>En las “áreas de limitada estatalidad” surgen arreglos informales: corrupción, mercados negros, comercio ilícito. </a:t>
            </a:r>
          </a:p>
          <a:p>
            <a:pPr marL="45720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000" dirty="0"/>
          </a:p>
        </p:txBody>
      </p:sp>
      <p:pic>
        <p:nvPicPr>
          <p:cNvPr id="6" name="Picture 5" descr="A picture containing text&#10;&#10;Description automatically generated">
            <a:extLst>
              <a:ext uri="{FF2B5EF4-FFF2-40B4-BE49-F238E27FC236}">
                <a16:creationId xmlns:a16="http://schemas.microsoft.com/office/drawing/2014/main" id="{FC1EB1FC-86E3-3147-B2AF-77573CF7222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671" r="10854" b="-1"/>
          <a:stretch/>
        </p:blipFill>
        <p:spPr>
          <a:xfrm>
            <a:off x="20" y="10"/>
            <a:ext cx="4635571" cy="6857990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305325680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3530924E-0B8B-0D4C-B682-916B0766160E}"/>
              </a:ext>
            </a:extLst>
          </p:cNvPr>
          <p:cNvSpPr/>
          <p:nvPr/>
        </p:nvSpPr>
        <p:spPr>
          <a:xfrm>
            <a:off x="247649" y="176898"/>
            <a:ext cx="11725275" cy="65556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ES_tradnl" sz="2800" dirty="0">
                <a:latin typeface="Book Antiqua" panose="02040602050305030304" pitchFamily="18" charset="0"/>
              </a:rPr>
              <a:t>Para 2018, el colapso estatal y la destrucción de los mecanismos de mercado habían producido estas consecuencias:</a:t>
            </a:r>
          </a:p>
          <a:p>
            <a:endParaRPr lang="es-ES_tradnl" sz="2800" dirty="0">
              <a:latin typeface="Book Antiqua" panose="02040602050305030304" pitchFamily="18" charset="0"/>
            </a:endParaRPr>
          </a:p>
          <a:p>
            <a:pPr marL="914400" lvl="1" indent="-457200" algn="just">
              <a:buFont typeface="Arial" panose="020B0604020202020204" pitchFamily="34" charset="0"/>
              <a:buChar char="•"/>
            </a:pPr>
            <a:r>
              <a:rPr lang="es-ES_tradnl" sz="2400" dirty="0">
                <a:latin typeface="Book Antiqua" panose="02040602050305030304" pitchFamily="18" charset="0"/>
              </a:rPr>
              <a:t>Incapacidad del Gobierno para gestionar los controles centralizados y el monopolio en las importaciones</a:t>
            </a:r>
          </a:p>
          <a:p>
            <a:pPr marL="914400" lvl="1" indent="-457200" algn="just">
              <a:buFont typeface="Arial" panose="020B0604020202020204" pitchFamily="34" charset="0"/>
              <a:buChar char="•"/>
            </a:pPr>
            <a:endParaRPr lang="es-ES_tradnl" sz="2400" dirty="0">
              <a:latin typeface="Book Antiqua" panose="02040602050305030304" pitchFamily="18" charset="0"/>
            </a:endParaRPr>
          </a:p>
          <a:p>
            <a:pPr marL="914400" lvl="1" indent="-457200" algn="just">
              <a:buFont typeface="Arial" panose="020B0604020202020204" pitchFamily="34" charset="0"/>
              <a:buChar char="•"/>
            </a:pPr>
            <a:r>
              <a:rPr lang="es-ES_tradnl" sz="2400" dirty="0">
                <a:latin typeface="Book Antiqua" panose="02040602050305030304" pitchFamily="18" charset="0"/>
              </a:rPr>
              <a:t>El colapso de la producción de PDVSA y el sobreendeudamiento generaron el déficit de divisas: ya no podían repartirse rentas a través del control de cambio</a:t>
            </a:r>
          </a:p>
          <a:p>
            <a:pPr marL="914400" lvl="1" indent="-457200" algn="just">
              <a:buFont typeface="Arial" panose="020B0604020202020204" pitchFamily="34" charset="0"/>
              <a:buChar char="•"/>
            </a:pPr>
            <a:endParaRPr lang="es-ES_tradnl" sz="2400" dirty="0">
              <a:latin typeface="Book Antiqua" panose="02040602050305030304" pitchFamily="18" charset="0"/>
            </a:endParaRPr>
          </a:p>
          <a:p>
            <a:pPr marL="914400" lvl="1" indent="-457200" algn="just">
              <a:buFont typeface="Arial" panose="020B0604020202020204" pitchFamily="34" charset="0"/>
              <a:buChar char="•"/>
            </a:pPr>
            <a:r>
              <a:rPr lang="es-ES_tradnl" sz="2400" dirty="0">
                <a:latin typeface="Book Antiqua" panose="02040602050305030304" pitchFamily="18" charset="0"/>
              </a:rPr>
              <a:t>El colapso estatal aumentó la informalidad económica, sin que el Estado tuviese la capacidad para imponer la Ley: la dolarización de facto</a:t>
            </a:r>
          </a:p>
          <a:p>
            <a:pPr marL="914400" lvl="1" indent="-457200" algn="just">
              <a:buFont typeface="Arial" panose="020B0604020202020204" pitchFamily="34" charset="0"/>
              <a:buChar char="•"/>
            </a:pPr>
            <a:endParaRPr lang="es-ES_tradnl" sz="2400" dirty="0">
              <a:latin typeface="Book Antiqua" panose="02040602050305030304" pitchFamily="18" charset="0"/>
            </a:endParaRPr>
          </a:p>
          <a:p>
            <a:pPr marL="914400" lvl="1" indent="-457200" algn="just">
              <a:buFont typeface="Arial" panose="020B0604020202020204" pitchFamily="34" charset="0"/>
              <a:buChar char="•"/>
            </a:pPr>
            <a:r>
              <a:rPr lang="es-ES_tradnl" sz="2400" dirty="0">
                <a:latin typeface="Book Antiqua" panose="02040602050305030304" pitchFamily="18" charset="0"/>
              </a:rPr>
              <a:t>Estas razones llevaron, en 2018, a desmontar la centralización del mercado de divisas en el BCV (Convenio Cambiario Nº 1) y a ”derogar” parcialmente el control del precio justo</a:t>
            </a:r>
          </a:p>
          <a:p>
            <a:pPr marL="914400" lvl="1" indent="-457200" algn="just">
              <a:buFont typeface="Arial" panose="020B0604020202020204" pitchFamily="34" charset="0"/>
              <a:buChar char="•"/>
            </a:pPr>
            <a:endParaRPr lang="es-ES_tradnl" sz="2400" dirty="0">
              <a:latin typeface="Book Antiqua" panose="02040602050305030304" pitchFamily="18" charset="0"/>
            </a:endParaRPr>
          </a:p>
          <a:p>
            <a:pPr marL="914400" lvl="1" indent="-457200" algn="just">
              <a:buFont typeface="Arial" panose="020B0604020202020204" pitchFamily="34" charset="0"/>
              <a:buChar char="•"/>
            </a:pPr>
            <a:r>
              <a:rPr lang="es-ES_tradnl" sz="2400" b="1" dirty="0">
                <a:latin typeface="Book Antiqua" panose="02040602050305030304" pitchFamily="18" charset="0"/>
              </a:rPr>
              <a:t>Todo esto sucedió </a:t>
            </a:r>
            <a:r>
              <a:rPr lang="es-ES_tradnl" sz="2400" b="1" i="1" dirty="0">
                <a:latin typeface="Book Antiqua" panose="02040602050305030304" pitchFamily="18" charset="0"/>
              </a:rPr>
              <a:t>antes</a:t>
            </a:r>
            <a:r>
              <a:rPr lang="es-ES_tradnl" sz="2400" b="1" dirty="0">
                <a:latin typeface="Book Antiqua" panose="02040602050305030304" pitchFamily="18" charset="0"/>
              </a:rPr>
              <a:t> de las sanciones económicas impuestas por EEUU</a:t>
            </a: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383064608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3530924E-0B8B-0D4C-B682-916B0766160E}"/>
              </a:ext>
            </a:extLst>
          </p:cNvPr>
          <p:cNvSpPr/>
          <p:nvPr/>
        </p:nvSpPr>
        <p:spPr>
          <a:xfrm>
            <a:off x="247649" y="176898"/>
            <a:ext cx="11725275" cy="58169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_tradnl" sz="2800" dirty="0">
                <a:latin typeface="Book Antiqua" panose="02040602050305030304" pitchFamily="18" charset="0"/>
              </a:rPr>
              <a:t>Los controles centralizados colapsaron, pero los mecanismos de mercado no se restablecieron:</a:t>
            </a:r>
          </a:p>
          <a:p>
            <a:endParaRPr lang="es-ES_tradnl" sz="2800" dirty="0">
              <a:latin typeface="Book Antiqua" panose="02040602050305030304" pitchFamily="18" charset="0"/>
            </a:endParaRPr>
          </a:p>
          <a:p>
            <a:pPr marL="914400" lvl="1" indent="-457200" algn="just">
              <a:buFont typeface="Arial" panose="020B0604020202020204" pitchFamily="34" charset="0"/>
              <a:buChar char="•"/>
            </a:pPr>
            <a:r>
              <a:rPr lang="es-ES_tradnl" sz="2400" dirty="0">
                <a:latin typeface="Book Antiqua" panose="02040602050305030304" pitchFamily="18" charset="0"/>
              </a:rPr>
              <a:t>No existen garantías jurídicas para el ejercicio de la </a:t>
            </a:r>
            <a:r>
              <a:rPr lang="es-ES_tradnl" sz="2400" b="1" dirty="0">
                <a:latin typeface="Book Antiqua" panose="02040602050305030304" pitchFamily="18" charset="0"/>
              </a:rPr>
              <a:t>libertad cambiaria </a:t>
            </a:r>
            <a:r>
              <a:rPr lang="es-ES_tradnl" sz="2400" dirty="0">
                <a:latin typeface="Book Antiqua" panose="02040602050305030304" pitchFamily="18" charset="0"/>
              </a:rPr>
              <a:t>y la </a:t>
            </a:r>
            <a:r>
              <a:rPr lang="es-ES_tradnl" sz="2400" b="1" dirty="0">
                <a:latin typeface="Book Antiqua" panose="02040602050305030304" pitchFamily="18" charset="0"/>
              </a:rPr>
              <a:t>libertad de precio</a:t>
            </a:r>
          </a:p>
          <a:p>
            <a:pPr marL="914400" lvl="1" indent="-457200" algn="just">
              <a:buFont typeface="Arial" panose="020B0604020202020204" pitchFamily="34" charset="0"/>
              <a:buChar char="•"/>
            </a:pPr>
            <a:endParaRPr lang="es-ES_tradnl" sz="2400" b="1" dirty="0">
              <a:latin typeface="Book Antiqua" panose="02040602050305030304" pitchFamily="18" charset="0"/>
            </a:endParaRPr>
          </a:p>
          <a:p>
            <a:pPr marL="914400" lvl="1" indent="-457200" algn="just">
              <a:buFont typeface="Arial" panose="020B0604020202020204" pitchFamily="34" charset="0"/>
              <a:buChar char="•"/>
            </a:pPr>
            <a:r>
              <a:rPr lang="es-ES_tradnl" sz="2400" dirty="0">
                <a:latin typeface="Book Antiqua" panose="02040602050305030304" pitchFamily="18" charset="0"/>
              </a:rPr>
              <a:t>Se mantienen en vigor las reglas jurídicas que destruyeron la economía de mercado </a:t>
            </a:r>
          </a:p>
          <a:p>
            <a:pPr marL="914400" lvl="1" indent="-457200" algn="just">
              <a:buFont typeface="Arial" panose="020B0604020202020204" pitchFamily="34" charset="0"/>
              <a:buChar char="•"/>
            </a:pPr>
            <a:endParaRPr lang="es-ES_tradnl" sz="2400" dirty="0">
              <a:latin typeface="Book Antiqua" panose="02040602050305030304" pitchFamily="18" charset="0"/>
            </a:endParaRPr>
          </a:p>
          <a:p>
            <a:pPr marL="914400" lvl="1" indent="-457200" algn="just">
              <a:buFont typeface="Arial" panose="020B0604020202020204" pitchFamily="34" charset="0"/>
              <a:buChar char="•"/>
            </a:pPr>
            <a:r>
              <a:rPr lang="es-ES_tradnl" sz="2400" dirty="0">
                <a:latin typeface="Book Antiqua" panose="02040602050305030304" pitchFamily="18" charset="0"/>
              </a:rPr>
              <a:t>A pesar del colapso estatal, el Estado puede usar a la Administración Pública para imponer política predatorias: </a:t>
            </a:r>
            <a:r>
              <a:rPr lang="es-ES_tradnl" sz="2400" b="1" dirty="0">
                <a:latin typeface="Book Antiqua" panose="02040602050305030304" pitchFamily="18" charset="0"/>
              </a:rPr>
              <a:t>espacios de tolerancia económica, no de libert</a:t>
            </a:r>
            <a:r>
              <a:rPr lang="es-ES_tradnl" sz="2400" dirty="0">
                <a:latin typeface="Book Antiqua" panose="02040602050305030304" pitchFamily="18" charset="0"/>
              </a:rPr>
              <a:t>ad</a:t>
            </a:r>
          </a:p>
          <a:p>
            <a:pPr marL="914400" lvl="1" indent="-457200" algn="just">
              <a:buFont typeface="Arial" panose="020B0604020202020204" pitchFamily="34" charset="0"/>
              <a:buChar char="•"/>
            </a:pPr>
            <a:endParaRPr lang="es-ES_tradnl" sz="2400" dirty="0">
              <a:latin typeface="Book Antiqua" panose="02040602050305030304" pitchFamily="18" charset="0"/>
            </a:endParaRPr>
          </a:p>
          <a:p>
            <a:pPr marL="914400" lvl="1" indent="-457200" algn="just">
              <a:buFont typeface="Arial" panose="020B0604020202020204" pitchFamily="34" charset="0"/>
              <a:buChar char="•"/>
            </a:pPr>
            <a:r>
              <a:rPr lang="es-ES_tradnl" sz="2400" dirty="0">
                <a:latin typeface="Book Antiqua" panose="02040602050305030304" pitchFamily="18" charset="0"/>
              </a:rPr>
              <a:t>El Estado es incapaz de proveer servicios y bienes públicos (garantía del suministro eléctrico,  seguridad ciudadana, sistema de justicia)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13140913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2EAA8ABB-E28C-4BD6-B2CD-376882E9217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3530924E-0B8B-0D4C-B682-916B0766160E}"/>
              </a:ext>
            </a:extLst>
          </p:cNvPr>
          <p:cNvSpPr/>
          <p:nvPr/>
        </p:nvSpPr>
        <p:spPr>
          <a:xfrm>
            <a:off x="8370915" y="-1263897"/>
            <a:ext cx="3561037" cy="373654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algn="just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s-ES_tradnl" sz="3000" kern="1200" dirty="0">
                <a:solidFill>
                  <a:schemeClr val="tx1"/>
                </a:solidFill>
                <a:latin typeface="Book Antiqua" panose="02040602050305030304" pitchFamily="18" charset="0"/>
                <a:ea typeface="+mj-ea"/>
                <a:cs typeface="+mj-cs"/>
              </a:rPr>
              <a:t>No puede hablarse ni de liberalización,  ni del modelo chino:</a:t>
            </a:r>
          </a:p>
          <a:p>
            <a:pPr algn="just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endParaRPr lang="es-ES_tradnl" sz="3400" kern="1200" dirty="0">
              <a:solidFill>
                <a:schemeClr val="tx1"/>
              </a:solidFill>
              <a:latin typeface="Book Antiqua" panose="02040602050305030304" pitchFamily="18" charset="0"/>
              <a:ea typeface="+mj-ea"/>
              <a:cs typeface="+mj-cs"/>
            </a:endParaRP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3AF6A671-C637-4547-85F4-51B6D18813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329184" y="1"/>
            <a:ext cx="2446384" cy="5777808"/>
            <a:chOff x="329184" y="1"/>
            <a:chExt cx="524256" cy="5777808"/>
          </a:xfrm>
        </p:grpSpPr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C575CF26-3D3C-4C5A-A2B7-00432016EF6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329184" y="5777809"/>
              <a:ext cx="521208" cy="0"/>
            </a:xfrm>
            <a:prstGeom prst="line">
              <a:avLst/>
            </a:prstGeom>
            <a:ln w="15240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99413ED5-9ED4-4772-BCE4-2BCAE6B12E3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29184" y="1"/>
              <a:ext cx="524256" cy="5532119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7" name="Rectangle 16">
            <a:extLst>
              <a:ext uri="{FF2B5EF4-FFF2-40B4-BE49-F238E27FC236}">
                <a16:creationId xmlns:a16="http://schemas.microsoft.com/office/drawing/2014/main" id="{04357C93-F0CB-4A1C-8F77-4E90637898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88623" y="679731"/>
            <a:ext cx="7682293" cy="5662878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 descr="A picture containing text&#10;&#10;Description automatically generated">
            <a:extLst>
              <a:ext uri="{FF2B5EF4-FFF2-40B4-BE49-F238E27FC236}">
                <a16:creationId xmlns:a16="http://schemas.microsoft.com/office/drawing/2014/main" id="{CB317934-AF18-DF43-95AF-BD519A16FCD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38" r="-1" b="-1"/>
          <a:stretch/>
        </p:blipFill>
        <p:spPr>
          <a:xfrm>
            <a:off x="996363" y="972235"/>
            <a:ext cx="3383280" cy="5047735"/>
          </a:xfrm>
          <a:prstGeom prst="rect">
            <a:avLst/>
          </a:prstGeom>
        </p:spPr>
      </p:pic>
      <p:pic>
        <p:nvPicPr>
          <p:cNvPr id="3" name="Picture 2" descr="Map&#10;&#10;Description automatically generated">
            <a:extLst>
              <a:ext uri="{FF2B5EF4-FFF2-40B4-BE49-F238E27FC236}">
                <a16:creationId xmlns:a16="http://schemas.microsoft.com/office/drawing/2014/main" id="{919EDD0B-E410-BB4E-B103-8694DD0DB87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5691" r="-3" b="-3"/>
          <a:stretch/>
        </p:blipFill>
        <p:spPr>
          <a:xfrm>
            <a:off x="4683639" y="972235"/>
            <a:ext cx="3383280" cy="5047735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D26EF88F-E428-194E-A354-57A1A0777C93}"/>
              </a:ext>
            </a:extLst>
          </p:cNvPr>
          <p:cNvSpPr/>
          <p:nvPr/>
        </p:nvSpPr>
        <p:spPr>
          <a:xfrm>
            <a:off x="8730355" y="2098986"/>
            <a:ext cx="3337417" cy="53245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es-ES_tradnl" sz="2400" dirty="0">
                <a:latin typeface="Book Antiqua" panose="02040602050305030304" pitchFamily="18" charset="0"/>
              </a:rPr>
              <a:t>No hay mecanismos de mercado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endParaRPr lang="es-ES_tradnl" sz="2400" dirty="0">
              <a:latin typeface="Book Antiqua" panose="02040602050305030304" pitchFamily="18" charset="0"/>
            </a:endParaRP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es-ES_tradnl" sz="2400" dirty="0">
                <a:latin typeface="Book Antiqua" panose="02040602050305030304" pitchFamily="18" charset="0"/>
              </a:rPr>
              <a:t>No hay capacidad estatal 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endParaRPr lang="es-ES_tradnl" sz="2400" dirty="0">
              <a:latin typeface="Book Antiqua" panose="02040602050305030304" pitchFamily="18" charset="0"/>
            </a:endParaRP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es-ES_tradnl" sz="2400" dirty="0">
                <a:latin typeface="Book Antiqua" panose="02040602050305030304" pitchFamily="18" charset="0"/>
              </a:rPr>
              <a:t>La “apertura” se da </a:t>
            </a:r>
            <a:r>
              <a:rPr lang="es-ES_tradnl" sz="2400" i="1" dirty="0">
                <a:latin typeface="Book Antiqua" panose="02040602050305030304" pitchFamily="18" charset="0"/>
              </a:rPr>
              <a:t>a pesar </a:t>
            </a:r>
            <a:r>
              <a:rPr lang="es-ES_tradnl" sz="2400" dirty="0">
                <a:latin typeface="Book Antiqua" panose="02040602050305030304" pitchFamily="18" charset="0"/>
              </a:rPr>
              <a:t>de las medidas económicas, no </a:t>
            </a:r>
            <a:r>
              <a:rPr lang="es-ES_tradnl" sz="2400" i="1" dirty="0">
                <a:latin typeface="Book Antiqua" panose="02040602050305030304" pitchFamily="18" charset="0"/>
              </a:rPr>
              <a:t>debido</a:t>
            </a:r>
            <a:r>
              <a:rPr lang="es-ES_tradnl" sz="2400" dirty="0">
                <a:latin typeface="Book Antiqua" panose="02040602050305030304" pitchFamily="18" charset="0"/>
              </a:rPr>
              <a:t> a estas medidas</a:t>
            </a:r>
          </a:p>
          <a:p>
            <a:endParaRPr lang="es-ES_tradnl" sz="2800" dirty="0">
              <a:latin typeface="Book Antiqua" panose="0204060205030503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4588057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3530924E-0B8B-0D4C-B682-916B0766160E}"/>
              </a:ext>
            </a:extLst>
          </p:cNvPr>
          <p:cNvSpPr/>
          <p:nvPr/>
        </p:nvSpPr>
        <p:spPr>
          <a:xfrm>
            <a:off x="466725" y="185517"/>
            <a:ext cx="11725275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_tradnl" sz="2800" dirty="0">
                <a:latin typeface="Book Antiqua" panose="02040602050305030304" pitchFamily="18" charset="0"/>
              </a:rPr>
              <a:t>La “apertura económica” en Venezuela se desenvuelve sin libertad económica </a:t>
            </a:r>
          </a:p>
          <a:p>
            <a:endParaRPr lang="es-ES_tradnl" sz="2800" dirty="0">
              <a:latin typeface="Book Antiqua" panose="02040602050305030304" pitchFamily="18" charset="0"/>
            </a:endParaRPr>
          </a:p>
        </p:txBody>
      </p:sp>
      <p:pic>
        <p:nvPicPr>
          <p:cNvPr id="3" name="Picture 2" descr="Chart, line chart&#10;&#10;Description automatically generated">
            <a:extLst>
              <a:ext uri="{FF2B5EF4-FFF2-40B4-BE49-F238E27FC236}">
                <a16:creationId xmlns:a16="http://schemas.microsoft.com/office/drawing/2014/main" id="{440B1039-490A-8A4A-AD53-FC715A24B41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87706" y="1356660"/>
            <a:ext cx="8455123" cy="3586816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A504507A-6AEC-C64F-95FB-6C703F4E1AEA}"/>
              </a:ext>
            </a:extLst>
          </p:cNvPr>
          <p:cNvSpPr/>
          <p:nvPr/>
        </p:nvSpPr>
        <p:spPr>
          <a:xfrm>
            <a:off x="761999" y="5377548"/>
            <a:ext cx="11725275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_tradnl" sz="2800" dirty="0">
                <a:latin typeface="Book Antiqua" panose="02040602050305030304" pitchFamily="18" charset="0"/>
              </a:rPr>
              <a:t>El índice de libertad económica en Venezuela</a:t>
            </a:r>
          </a:p>
          <a:p>
            <a:pPr algn="ctr"/>
            <a:r>
              <a:rPr lang="es-ES_tradnl" sz="2800" dirty="0">
                <a:latin typeface="Book Antiqua" panose="02040602050305030304" pitchFamily="18" charset="0"/>
              </a:rPr>
              <a:t>Fuente: Heritage Foundation</a:t>
            </a:r>
          </a:p>
        </p:txBody>
      </p:sp>
    </p:spTree>
    <p:extLst>
      <p:ext uri="{BB962C8B-B14F-4D97-AF65-F5344CB8AC3E}">
        <p14:creationId xmlns:p14="http://schemas.microsoft.com/office/powerpoint/2010/main" val="129833296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3530924E-0B8B-0D4C-B682-916B0766160E}"/>
              </a:ext>
            </a:extLst>
          </p:cNvPr>
          <p:cNvSpPr/>
          <p:nvPr/>
        </p:nvSpPr>
        <p:spPr>
          <a:xfrm>
            <a:off x="247649" y="176898"/>
            <a:ext cx="11725275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ES_tradnl" sz="2800" dirty="0">
                <a:latin typeface="Book Antiqua" panose="02040602050305030304" pitchFamily="18" charset="0"/>
              </a:rPr>
              <a:t>Algunas implicaciones del colapso estatal en el Derecho Económico venezolano</a:t>
            </a:r>
          </a:p>
          <a:p>
            <a:endParaRPr lang="es-ES_tradnl" sz="2800" dirty="0">
              <a:latin typeface="Book Antiqua" panose="02040602050305030304" pitchFamily="18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A504507A-6AEC-C64F-95FB-6C703F4E1AEA}"/>
              </a:ext>
            </a:extLst>
          </p:cNvPr>
          <p:cNvSpPr/>
          <p:nvPr/>
        </p:nvSpPr>
        <p:spPr>
          <a:xfrm>
            <a:off x="247649" y="1362595"/>
            <a:ext cx="11725275" cy="44935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es-ES_tradnl" sz="2600" dirty="0">
                <a:latin typeface="Book Antiqua" panose="02040602050305030304" pitchFamily="18" charset="0"/>
              </a:rPr>
              <a:t>El problema ya no es solo la ausencia de Estado de Derecho, sino la ausencia de Estado capaz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endParaRPr lang="es-ES_tradnl" sz="2600" dirty="0">
              <a:latin typeface="Book Antiqua" panose="02040602050305030304" pitchFamily="18" charset="0"/>
            </a:endParaRP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es-ES_tradnl" sz="2600" dirty="0">
                <a:latin typeface="Book Antiqua" panose="02040602050305030304" pitchFamily="18" charset="0"/>
              </a:rPr>
              <a:t>La creciente informalidad económica hace inaplicable el artículo 7 del Código Civil: no hay un ordenamiento jurídico en sentido racional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endParaRPr lang="es-ES_tradnl" sz="2600" dirty="0">
              <a:latin typeface="Book Antiqua" panose="02040602050305030304" pitchFamily="18" charset="0"/>
            </a:endParaRP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es-ES_tradnl" sz="2600" dirty="0">
                <a:latin typeface="Book Antiqua" panose="02040602050305030304" pitchFamily="18" charset="0"/>
              </a:rPr>
              <a:t>El Derecho Tributario se enfrenta a una crisis existencial: vigencia formal de normas que no se corresponden con la realidad económica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endParaRPr lang="es-ES_tradnl" sz="2600" dirty="0">
              <a:latin typeface="Book Antiqua" panose="02040602050305030304" pitchFamily="18" charset="0"/>
            </a:endParaRP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es-ES_tradnl" sz="2600" dirty="0">
                <a:latin typeface="Book Antiqua" panose="02040602050305030304" pitchFamily="18" charset="0"/>
              </a:rPr>
              <a:t>Creciente proliferación de organizaciones criminales: cleptocracia, comercio ilícito del oro, etc. </a:t>
            </a:r>
          </a:p>
        </p:txBody>
      </p:sp>
    </p:spTree>
    <p:extLst>
      <p:ext uri="{BB962C8B-B14F-4D97-AF65-F5344CB8AC3E}">
        <p14:creationId xmlns:p14="http://schemas.microsoft.com/office/powerpoint/2010/main" val="428297139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3530924E-0B8B-0D4C-B682-916B0766160E}"/>
              </a:ext>
            </a:extLst>
          </p:cNvPr>
          <p:cNvSpPr/>
          <p:nvPr/>
        </p:nvSpPr>
        <p:spPr>
          <a:xfrm>
            <a:off x="247649" y="176898"/>
            <a:ext cx="11725275" cy="9848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_tradnl" sz="2800" dirty="0">
                <a:latin typeface="Book Antiqua" panose="02040602050305030304" pitchFamily="18" charset="0"/>
              </a:rPr>
              <a:t>¿</a:t>
            </a:r>
            <a:r>
              <a:rPr lang="es-ES_tradnl" sz="3000" dirty="0">
                <a:latin typeface="Book Antiqua" panose="02040602050305030304" pitchFamily="18" charset="0"/>
              </a:rPr>
              <a:t>Qué puede hacerse? La encrucijada de la economía venezolana</a:t>
            </a:r>
          </a:p>
          <a:p>
            <a:endParaRPr lang="es-ES_tradnl" sz="2800" dirty="0">
              <a:latin typeface="Book Antiqua" panose="02040602050305030304" pitchFamily="18" charset="0"/>
            </a:endParaRPr>
          </a:p>
        </p:txBody>
      </p:sp>
      <p:pic>
        <p:nvPicPr>
          <p:cNvPr id="6" name="Picture 5" descr="A picture containing text, grass, outdoor, sign&#10;&#10;Description automatically generated">
            <a:extLst>
              <a:ext uri="{FF2B5EF4-FFF2-40B4-BE49-F238E27FC236}">
                <a16:creationId xmlns:a16="http://schemas.microsoft.com/office/drawing/2014/main" id="{855EC21B-4A79-A349-BDDB-30BDC143EB3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22398" y="4155006"/>
            <a:ext cx="7023100" cy="2476500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AD405AE2-B056-9549-95EB-1B6F5FE5A467}"/>
              </a:ext>
            </a:extLst>
          </p:cNvPr>
          <p:cNvSpPr/>
          <p:nvPr/>
        </p:nvSpPr>
        <p:spPr>
          <a:xfrm>
            <a:off x="1064336" y="784163"/>
            <a:ext cx="4253898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_tradnl" sz="2800" b="1" dirty="0">
                <a:latin typeface="Book Antiqua" panose="02040602050305030304" pitchFamily="18" charset="0"/>
              </a:rPr>
              <a:t>Ley anti-bloqueo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es-ES_tradnl" sz="2400" dirty="0">
                <a:latin typeface="Book Antiqua" panose="02040602050305030304" pitchFamily="18" charset="0"/>
              </a:rPr>
              <a:t>Mantener el status quo, procurando cierto grado de formalización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es-ES_tradnl" sz="2400" dirty="0">
                <a:latin typeface="Book Antiqua" panose="02040602050305030304" pitchFamily="18" charset="0"/>
              </a:rPr>
              <a:t>Cesión de activos en condiciones opacas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es-ES_tradnl" sz="2400" dirty="0">
                <a:latin typeface="Book Antiqua" panose="02040602050305030304" pitchFamily="18" charset="0"/>
              </a:rPr>
              <a:t>Crecimiento inestable para pocos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737BA5C9-1663-0841-911F-9FA84F258FB9}"/>
              </a:ext>
            </a:extLst>
          </p:cNvPr>
          <p:cNvSpPr/>
          <p:nvPr/>
        </p:nvSpPr>
        <p:spPr>
          <a:xfrm>
            <a:off x="6134921" y="655093"/>
            <a:ext cx="4253898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_tradnl" sz="2800" b="1" dirty="0">
                <a:latin typeface="Book Antiqua" panose="02040602050305030304" pitchFamily="18" charset="0"/>
              </a:rPr>
              <a:t>Restablecer los mecanismos de mercado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es-ES_tradnl" sz="2400" dirty="0">
                <a:latin typeface="Book Antiqua" panose="02040602050305030304" pitchFamily="18" charset="0"/>
              </a:rPr>
              <a:t>Un nuevo Derecho Económico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es-ES_tradnl" sz="2400" dirty="0">
                <a:latin typeface="Book Antiqua" panose="02040602050305030304" pitchFamily="18" charset="0"/>
              </a:rPr>
              <a:t>Reconstrucción de la capacidad estatal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es-ES_tradnl" sz="2400" dirty="0">
                <a:latin typeface="Book Antiqua" panose="02040602050305030304" pitchFamily="18" charset="0"/>
              </a:rPr>
              <a:t>Crecimiento estable para todos</a:t>
            </a:r>
          </a:p>
        </p:txBody>
      </p:sp>
    </p:spTree>
    <p:extLst>
      <p:ext uri="{BB962C8B-B14F-4D97-AF65-F5344CB8AC3E}">
        <p14:creationId xmlns:p14="http://schemas.microsoft.com/office/powerpoint/2010/main" val="32879041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605494DE-B078-4D87-BB01-C84320618D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3324"/>
            <a:ext cx="12192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9A0576B0-CD8C-4661-95C8-A9F2CE7CDD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3324"/>
            <a:ext cx="4724288" cy="6861324"/>
          </a:xfrm>
          <a:prstGeom prst="rect">
            <a:avLst/>
          </a:prstGeom>
          <a:solidFill>
            <a:srgbClr val="000000">
              <a:alpha val="80392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3FF60E2B-3919-423C-B1FF-56CDE668116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319042" cy="6858000"/>
          </a:xfrm>
          <a:custGeom>
            <a:avLst/>
            <a:gdLst>
              <a:gd name="connsiteX0" fmla="*/ 0 w 4319042"/>
              <a:gd name="connsiteY0" fmla="*/ 0 h 6858000"/>
              <a:gd name="connsiteX1" fmla="*/ 1142888 w 4319042"/>
              <a:gd name="connsiteY1" fmla="*/ 0 h 6858000"/>
              <a:gd name="connsiteX2" fmla="*/ 4319042 w 4319042"/>
              <a:gd name="connsiteY2" fmla="*/ 6858000 h 6858000"/>
              <a:gd name="connsiteX3" fmla="*/ 0 w 4319042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319042" h="6858000">
                <a:moveTo>
                  <a:pt x="0" y="0"/>
                </a:moveTo>
                <a:lnTo>
                  <a:pt x="1142888" y="0"/>
                </a:lnTo>
                <a:lnTo>
                  <a:pt x="4319042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000000">
              <a:alpha val="34902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2DE939B-1203-FE40-B7DA-C82058200470}"/>
              </a:ext>
            </a:extLst>
          </p:cNvPr>
          <p:cNvSpPr txBox="1"/>
          <p:nvPr/>
        </p:nvSpPr>
        <p:spPr>
          <a:xfrm>
            <a:off x="804672" y="1122363"/>
            <a:ext cx="3308130" cy="23876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s-ES_tradnl" sz="3600" kern="1200" dirty="0">
                <a:solidFill>
                  <a:srgbClr val="FFFFFF"/>
                </a:solidFill>
                <a:latin typeface="Book Antiqua" panose="02040602050305030304" pitchFamily="18" charset="0"/>
                <a:ea typeface="+mj-ea"/>
                <a:cs typeface="+mj-cs"/>
              </a:rPr>
              <a:t>Una imagen del colapso económico venezolano </a:t>
            </a:r>
          </a:p>
        </p:txBody>
      </p:sp>
      <p:pic>
        <p:nvPicPr>
          <p:cNvPr id="3" name="Picture 2" descr="Chart, line chart&#10;&#10;Description automatically generated">
            <a:extLst>
              <a:ext uri="{FF2B5EF4-FFF2-40B4-BE49-F238E27FC236}">
                <a16:creationId xmlns:a16="http://schemas.microsoft.com/office/drawing/2014/main" id="{1C65BB75-E287-6449-B173-CEFC6DD8CEA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20996" y="997711"/>
            <a:ext cx="6274296" cy="48625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83004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3530924E-0B8B-0D4C-B682-916B0766160E}"/>
              </a:ext>
            </a:extLst>
          </p:cNvPr>
          <p:cNvSpPr/>
          <p:nvPr/>
        </p:nvSpPr>
        <p:spPr>
          <a:xfrm>
            <a:off x="247649" y="176898"/>
            <a:ext cx="11725275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ES_tradnl" sz="2800" dirty="0">
                <a:latin typeface="Book Antiqua" panose="02040602050305030304" pitchFamily="18" charset="0"/>
              </a:rPr>
              <a:t>El Derecho Administrativo venezolano actual no cumple su función vicarial ni atiende al bien común</a:t>
            </a:r>
            <a:endParaRPr lang="es-ES_tradnl" sz="3000" dirty="0">
              <a:latin typeface="Book Antiqua" panose="02040602050305030304" pitchFamily="18" charset="0"/>
            </a:endParaRPr>
          </a:p>
          <a:p>
            <a:endParaRPr lang="es-ES_tradnl" sz="2800" dirty="0">
              <a:latin typeface="Book Antiqua" panose="02040602050305030304" pitchFamily="18" charset="0"/>
            </a:endParaRPr>
          </a:p>
        </p:txBody>
      </p:sp>
      <p:pic>
        <p:nvPicPr>
          <p:cNvPr id="3" name="Picture 2" descr="Chart&#10;&#10;Description automatically generated">
            <a:extLst>
              <a:ext uri="{FF2B5EF4-FFF2-40B4-BE49-F238E27FC236}">
                <a16:creationId xmlns:a16="http://schemas.microsoft.com/office/drawing/2014/main" id="{7A5126B0-04DC-DA4A-A849-8F842FDA315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00569" y="1290431"/>
            <a:ext cx="8029294" cy="4522830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B9EAA352-CA19-584F-8982-6573E48B3C25}"/>
              </a:ext>
            </a:extLst>
          </p:cNvPr>
          <p:cNvSpPr/>
          <p:nvPr/>
        </p:nvSpPr>
        <p:spPr>
          <a:xfrm>
            <a:off x="3390900" y="5920473"/>
            <a:ext cx="6096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s-ES_tradnl" dirty="0">
                <a:latin typeface="Book Antiqua" panose="02040602050305030304" pitchFamily="18" charset="0"/>
              </a:rPr>
              <a:t>Fuente: ENCOVI 2021</a:t>
            </a:r>
            <a:endParaRPr lang="es-ES_tradnl" sz="2000" dirty="0">
              <a:latin typeface="Book Antiqua" panose="0204060205030503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9797614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3530924E-0B8B-0D4C-B682-916B0766160E}"/>
              </a:ext>
            </a:extLst>
          </p:cNvPr>
          <p:cNvSpPr/>
          <p:nvPr/>
        </p:nvSpPr>
        <p:spPr>
          <a:xfrm>
            <a:off x="247649" y="176898"/>
            <a:ext cx="11725275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ES_tradnl" sz="2800" dirty="0">
                <a:latin typeface="Book Antiqua" panose="02040602050305030304" pitchFamily="18" charset="0"/>
              </a:rPr>
              <a:t>Es necesario crear un nuevo Derecho Económico</a:t>
            </a:r>
          </a:p>
          <a:p>
            <a:endParaRPr lang="es-ES_tradnl" sz="2800" dirty="0">
              <a:latin typeface="Book Antiqua" panose="02040602050305030304" pitchFamily="18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A504507A-6AEC-C64F-95FB-6C703F4E1AEA}"/>
              </a:ext>
            </a:extLst>
          </p:cNvPr>
          <p:cNvSpPr/>
          <p:nvPr/>
        </p:nvSpPr>
        <p:spPr>
          <a:xfrm>
            <a:off x="321222" y="900140"/>
            <a:ext cx="11725275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es-ES_tradnl" sz="2600" dirty="0">
                <a:latin typeface="Book Antiqua" panose="02040602050305030304" pitchFamily="18" charset="0"/>
              </a:rPr>
              <a:t>No basta con volver al Derecho Económico de 1999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endParaRPr lang="es-ES_tradnl" sz="2600" dirty="0">
              <a:latin typeface="Book Antiqua" panose="02040602050305030304" pitchFamily="18" charset="0"/>
            </a:endParaRP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es-ES_tradnl" sz="2600" dirty="0">
                <a:latin typeface="Book Antiqua" panose="02040602050305030304" pitchFamily="18" charset="0"/>
              </a:rPr>
              <a:t>Hay que desmontar los arreglos institucionales del Petro-Estado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endParaRPr lang="es-ES_tradnl" sz="2600" dirty="0">
              <a:latin typeface="Book Antiqua" panose="02040602050305030304" pitchFamily="18" charset="0"/>
            </a:endParaRP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es-ES_tradnl" sz="2600" dirty="0">
                <a:latin typeface="Book Antiqua" panose="02040602050305030304" pitchFamily="18" charset="0"/>
              </a:rPr>
              <a:t>El Derecho  Mercantil debe emanciparse del Derecho Administrativo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endParaRPr lang="es-ES_tradnl" sz="2600" dirty="0">
              <a:latin typeface="Book Antiqua" panose="02040602050305030304" pitchFamily="18" charset="0"/>
            </a:endParaRP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es-ES_tradnl" sz="2600" dirty="0">
                <a:latin typeface="Book Antiqua" panose="02040602050305030304" pitchFamily="18" charset="0"/>
              </a:rPr>
              <a:t>Hay que abandonar instituciones autoritarias del Derecho Administrativo que violan el principio de subsidiariedad: el servicio público y el contrato administrativo 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endParaRPr lang="es-ES_tradnl" sz="2600" dirty="0">
              <a:latin typeface="Book Antiqua" panose="02040602050305030304" pitchFamily="18" charset="0"/>
            </a:endParaRP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es-ES_tradnl" sz="2600" dirty="0">
                <a:latin typeface="Book Antiqua" panose="02040602050305030304" pitchFamily="18" charset="0"/>
              </a:rPr>
              <a:t>Es preciso una ambiciosa reforma legislativa, desde la </a:t>
            </a:r>
            <a:r>
              <a:rPr lang="es-ES_tradnl" sz="2600" i="1" dirty="0">
                <a:latin typeface="Book Antiqua" panose="02040602050305030304" pitchFamily="18" charset="0"/>
              </a:rPr>
              <a:t>Ley ómnibus </a:t>
            </a:r>
            <a:r>
              <a:rPr lang="es-ES_tradnl" sz="2600" dirty="0">
                <a:latin typeface="Book Antiqua" panose="02040602050305030304" pitchFamily="18" charset="0"/>
              </a:rPr>
              <a:t>hasta la nueva </a:t>
            </a:r>
            <a:r>
              <a:rPr lang="es-ES_tradnl" sz="2600" i="1" dirty="0">
                <a:latin typeface="Book Antiqua" panose="02040602050305030304" pitchFamily="18" charset="0"/>
              </a:rPr>
              <a:t>codificación económica </a:t>
            </a:r>
          </a:p>
        </p:txBody>
      </p:sp>
    </p:spTree>
    <p:extLst>
      <p:ext uri="{BB962C8B-B14F-4D97-AF65-F5344CB8AC3E}">
        <p14:creationId xmlns:p14="http://schemas.microsoft.com/office/powerpoint/2010/main" val="146020380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3530924E-0B8B-0D4C-B682-916B0766160E}"/>
              </a:ext>
            </a:extLst>
          </p:cNvPr>
          <p:cNvSpPr/>
          <p:nvPr/>
        </p:nvSpPr>
        <p:spPr>
          <a:xfrm>
            <a:off x="247649" y="176898"/>
            <a:ext cx="11725275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ES_tradnl" sz="2800" dirty="0">
                <a:latin typeface="Book Antiqua" panose="02040602050305030304" pitchFamily="18" charset="0"/>
              </a:rPr>
              <a:t>Pero es insuficiente con restablecer el Derecho Económico: hay que reconstruir la capacidad estatal </a:t>
            </a:r>
          </a:p>
          <a:p>
            <a:endParaRPr lang="es-ES_tradnl" sz="2800" dirty="0">
              <a:latin typeface="Book Antiqua" panose="02040602050305030304" pitchFamily="18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A504507A-6AEC-C64F-95FB-6C703F4E1AEA}"/>
              </a:ext>
            </a:extLst>
          </p:cNvPr>
          <p:cNvSpPr/>
          <p:nvPr/>
        </p:nvSpPr>
        <p:spPr>
          <a:xfrm>
            <a:off x="342243" y="1415147"/>
            <a:ext cx="11725275" cy="56938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es-ES_tradnl" sz="2600" dirty="0">
                <a:latin typeface="Book Antiqua" panose="02040602050305030304" pitchFamily="18" charset="0"/>
              </a:rPr>
              <a:t>La restricción más vinculante al crecimiento no es la destrucción de los mecanismos de mercado, sino la ausencia de un Estado capaz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endParaRPr lang="es-ES_tradnl" sz="2600" dirty="0">
              <a:latin typeface="Book Antiqua" panose="02040602050305030304" pitchFamily="18" charset="0"/>
            </a:endParaRP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es-ES_tradnl" sz="2600" dirty="0">
                <a:latin typeface="Book Antiqua" panose="02040602050305030304" pitchFamily="18" charset="0"/>
              </a:rPr>
              <a:t>La reconstrucción de la capacidad estatal es una tarea de largo plazo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endParaRPr lang="es-ES_tradnl" sz="2600" dirty="0">
              <a:latin typeface="Book Antiqua" panose="02040602050305030304" pitchFamily="18" charset="0"/>
            </a:endParaRP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es-ES_tradnl" sz="2600" dirty="0">
                <a:latin typeface="Book Antiqua" panose="02040602050305030304" pitchFamily="18" charset="0"/>
              </a:rPr>
              <a:t>La reconstrucción de la capacidad estatal  requiere una estrecha cooperación internacional (</a:t>
            </a:r>
            <a:r>
              <a:rPr lang="es-ES_tradnl" sz="2600" i="1" dirty="0">
                <a:latin typeface="Book Antiqua" panose="02040602050305030304" pitchFamily="18" charset="0"/>
              </a:rPr>
              <a:t>top down</a:t>
            </a:r>
            <a:r>
              <a:rPr lang="es-ES_tradnl" sz="2600" dirty="0">
                <a:latin typeface="Book Antiqua" panose="02040602050305030304" pitchFamily="18" charset="0"/>
              </a:rPr>
              <a:t>)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endParaRPr lang="es-ES_tradnl" sz="2600" dirty="0">
              <a:latin typeface="Book Antiqua" panose="02040602050305030304" pitchFamily="18" charset="0"/>
            </a:endParaRP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es-ES_tradnl" sz="2600" dirty="0">
                <a:latin typeface="Book Antiqua" panose="02040602050305030304" pitchFamily="18" charset="0"/>
              </a:rPr>
              <a:t>Pero también requiere reconstruir la capacidad de sociedad civil de satisfacer sus propias necesidades (</a:t>
            </a:r>
            <a:r>
              <a:rPr lang="es-ES_tradnl" sz="2600" i="1" dirty="0">
                <a:latin typeface="Book Antiqua" panose="02040602050305030304" pitchFamily="18" charset="0"/>
              </a:rPr>
              <a:t>button up</a:t>
            </a:r>
            <a:r>
              <a:rPr lang="es-ES_tradnl" sz="2600" dirty="0">
                <a:latin typeface="Book Antiqua" panose="02040602050305030304" pitchFamily="18" charset="0"/>
              </a:rPr>
              <a:t>)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endParaRPr lang="es-ES_tradnl" sz="2600" dirty="0">
              <a:latin typeface="Book Antiqua" panose="02040602050305030304" pitchFamily="18" charset="0"/>
            </a:endParaRP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es-ES_tradnl" sz="2600" dirty="0">
                <a:latin typeface="Book Antiqua" panose="02040602050305030304" pitchFamily="18" charset="0"/>
              </a:rPr>
              <a:t>La importancia de las alianzas público-privadas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endParaRPr lang="es-ES_tradnl" sz="2600" dirty="0">
              <a:latin typeface="Book Antiqua" panose="02040602050305030304" pitchFamily="18" charset="0"/>
            </a:endParaRPr>
          </a:p>
          <a:p>
            <a:pPr marL="457200" indent="-457200" algn="just">
              <a:buFont typeface="Arial" panose="020B0604020202020204" pitchFamily="34" charset="0"/>
              <a:buChar char="•"/>
            </a:pPr>
            <a:endParaRPr lang="es-ES_tradnl" sz="2600" dirty="0">
              <a:latin typeface="Book Antiqua" panose="0204060205030503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6599622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3530924E-0B8B-0D4C-B682-916B0766160E}"/>
              </a:ext>
            </a:extLst>
          </p:cNvPr>
          <p:cNvSpPr/>
          <p:nvPr/>
        </p:nvSpPr>
        <p:spPr>
          <a:xfrm>
            <a:off x="247649" y="176898"/>
            <a:ext cx="11725275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ES_tradnl" sz="2800" dirty="0">
                <a:latin typeface="Book Antiqua" panose="02040602050305030304" pitchFamily="18" charset="0"/>
              </a:rPr>
              <a:t>Conclusiones</a:t>
            </a:r>
          </a:p>
          <a:p>
            <a:endParaRPr lang="es-ES_tradnl" sz="2800" dirty="0">
              <a:latin typeface="Book Antiqua" panose="02040602050305030304" pitchFamily="18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A504507A-6AEC-C64F-95FB-6C703F4E1AEA}"/>
              </a:ext>
            </a:extLst>
          </p:cNvPr>
          <p:cNvSpPr/>
          <p:nvPr/>
        </p:nvSpPr>
        <p:spPr>
          <a:xfrm>
            <a:off x="219076" y="900140"/>
            <a:ext cx="11725275" cy="60939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es-ES_tradnl" sz="2600" dirty="0">
                <a:latin typeface="Book Antiqua" panose="02040602050305030304" pitchFamily="18" charset="0"/>
              </a:rPr>
              <a:t>El Derecho Administrativo autoritario destruyó los mecanismos de mercado, al tiempo que colapsaba la capacidad estatal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endParaRPr lang="es-ES_tradnl" sz="2600" dirty="0">
              <a:latin typeface="Book Antiqua" panose="02040602050305030304" pitchFamily="18" charset="0"/>
            </a:endParaRP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es-ES_tradnl" sz="2600" dirty="0">
                <a:latin typeface="Book Antiqua" panose="02040602050305030304" pitchFamily="18" charset="0"/>
              </a:rPr>
              <a:t>En 2018 el Gobierno no tuvo otra opción que reconocer el colapso económico e institucional. Pero los mecanismos de mercado no se reestablecieron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endParaRPr lang="es-ES_tradnl" sz="2600" dirty="0">
              <a:latin typeface="Book Antiqua" panose="02040602050305030304" pitchFamily="18" charset="0"/>
            </a:endParaRP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es-ES_tradnl" sz="2600" dirty="0">
                <a:latin typeface="Book Antiqua" panose="02040602050305030304" pitchFamily="18" charset="0"/>
              </a:rPr>
              <a:t>El colapso estatal ha fomentado la informalidad económica: desde la dolarización hasta el comercio ilícito de oro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endParaRPr lang="es-ES_tradnl" sz="2600" dirty="0">
              <a:latin typeface="Book Antiqua" panose="02040602050305030304" pitchFamily="18" charset="0"/>
            </a:endParaRP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es-ES_tradnl" sz="2600" dirty="0">
                <a:latin typeface="Book Antiqua" panose="02040602050305030304" pitchFamily="18" charset="0"/>
              </a:rPr>
              <a:t>Ya no basta con restablecer los mecanismos de mercado: hay que reconstruir la capacidad estatal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endParaRPr lang="es-ES_tradnl" sz="2600" dirty="0">
              <a:latin typeface="Book Antiqua" panose="02040602050305030304" pitchFamily="18" charset="0"/>
            </a:endParaRP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es-ES_tradnl" sz="2600" dirty="0">
                <a:latin typeface="Book Antiqua" panose="02040602050305030304" pitchFamily="18" charset="0"/>
              </a:rPr>
              <a:t>Hacia un nuevo Derecho (Administrativo) económico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endParaRPr lang="es-ES_tradnl" sz="2600" dirty="0">
              <a:latin typeface="Book Antiqua" panose="0204060205030503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1994207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0DE6A193-4755-479A-BC6F-A7EBCA73BE1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1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5A55B759-31A7-423C-9BC2-A8BC09FE98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33166" y="-478"/>
            <a:ext cx="6754318" cy="6858478"/>
          </a:xfrm>
          <a:custGeom>
            <a:avLst/>
            <a:gdLst>
              <a:gd name="connsiteX0" fmla="*/ 0 w 6754318"/>
              <a:gd name="connsiteY0" fmla="*/ 6858478 h 6858478"/>
              <a:gd name="connsiteX1" fmla="*/ 6754318 w 6754318"/>
              <a:gd name="connsiteY1" fmla="*/ 6858478 h 6858478"/>
              <a:gd name="connsiteX2" fmla="*/ 3577943 w 6754318"/>
              <a:gd name="connsiteY2" fmla="*/ 0 h 6858478"/>
              <a:gd name="connsiteX3" fmla="*/ 3572366 w 6754318"/>
              <a:gd name="connsiteY3" fmla="*/ 0 h 6858478"/>
              <a:gd name="connsiteX4" fmla="*/ 2506138 w 6754318"/>
              <a:gd name="connsiteY4" fmla="*/ 0 h 6858478"/>
              <a:gd name="connsiteX5" fmla="*/ 0 w 6754318"/>
              <a:gd name="connsiteY5" fmla="*/ 0 h 68584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754318" h="6858478">
                <a:moveTo>
                  <a:pt x="0" y="6858478"/>
                </a:moveTo>
                <a:lnTo>
                  <a:pt x="6754318" y="6858478"/>
                </a:lnTo>
                <a:lnTo>
                  <a:pt x="3577943" y="0"/>
                </a:lnTo>
                <a:lnTo>
                  <a:pt x="3572366" y="0"/>
                </a:lnTo>
                <a:lnTo>
                  <a:pt x="2506138" y="0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lumMod val="85000"/>
              <a:lumOff val="1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617D17FB-975C-487E-8519-38E547609E3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478"/>
            <a:ext cx="6386947" cy="6858478"/>
          </a:xfrm>
          <a:custGeom>
            <a:avLst/>
            <a:gdLst>
              <a:gd name="connsiteX0" fmla="*/ 433167 w 6386947"/>
              <a:gd name="connsiteY0" fmla="*/ 0 h 6858478"/>
              <a:gd name="connsiteX1" fmla="*/ 2138767 w 6386947"/>
              <a:gd name="connsiteY1" fmla="*/ 0 h 6858478"/>
              <a:gd name="connsiteX2" fmla="*/ 3204995 w 6386947"/>
              <a:gd name="connsiteY2" fmla="*/ 0 h 6858478"/>
              <a:gd name="connsiteX3" fmla="*/ 3210572 w 6386947"/>
              <a:gd name="connsiteY3" fmla="*/ 0 h 6858478"/>
              <a:gd name="connsiteX4" fmla="*/ 6386947 w 6386947"/>
              <a:gd name="connsiteY4" fmla="*/ 6858478 h 6858478"/>
              <a:gd name="connsiteX5" fmla="*/ 1832610 w 6386947"/>
              <a:gd name="connsiteY5" fmla="*/ 6858478 h 6858478"/>
              <a:gd name="connsiteX6" fmla="*/ 433167 w 6386947"/>
              <a:gd name="connsiteY6" fmla="*/ 6858478 h 6858478"/>
              <a:gd name="connsiteX7" fmla="*/ 0 w 6386947"/>
              <a:gd name="connsiteY7" fmla="*/ 6858478 h 6858478"/>
              <a:gd name="connsiteX8" fmla="*/ 0 w 6386947"/>
              <a:gd name="connsiteY8" fmla="*/ 478 h 6858478"/>
              <a:gd name="connsiteX9" fmla="*/ 433167 w 6386947"/>
              <a:gd name="connsiteY9" fmla="*/ 478 h 68584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6386947" h="6858478">
                <a:moveTo>
                  <a:pt x="433167" y="0"/>
                </a:moveTo>
                <a:lnTo>
                  <a:pt x="2138767" y="0"/>
                </a:lnTo>
                <a:lnTo>
                  <a:pt x="3204995" y="0"/>
                </a:lnTo>
                <a:lnTo>
                  <a:pt x="3210572" y="0"/>
                </a:lnTo>
                <a:lnTo>
                  <a:pt x="6386947" y="6858478"/>
                </a:lnTo>
                <a:lnTo>
                  <a:pt x="1832610" y="6858478"/>
                </a:lnTo>
                <a:lnTo>
                  <a:pt x="433167" y="6858478"/>
                </a:lnTo>
                <a:lnTo>
                  <a:pt x="0" y="6858478"/>
                </a:lnTo>
                <a:lnTo>
                  <a:pt x="0" y="478"/>
                </a:lnTo>
                <a:lnTo>
                  <a:pt x="433167" y="478"/>
                </a:lnTo>
                <a:close/>
              </a:path>
            </a:pathLst>
          </a:cu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2DE939B-1203-FE40-B7DA-C82058200470}"/>
              </a:ext>
            </a:extLst>
          </p:cNvPr>
          <p:cNvSpPr txBox="1"/>
          <p:nvPr/>
        </p:nvSpPr>
        <p:spPr>
          <a:xfrm>
            <a:off x="261747" y="1255103"/>
            <a:ext cx="4057840" cy="2249424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s-ES_tradnl" sz="3600" dirty="0">
                <a:latin typeface="Book Antiqua" panose="02040602050305030304" pitchFamily="18" charset="0"/>
                <a:ea typeface="+mj-ea"/>
                <a:cs typeface="+mj-cs"/>
              </a:rPr>
              <a:t>El colapso económico de Venezuela inició en 2003 </a:t>
            </a:r>
          </a:p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endParaRPr lang="es-ES_tradnl" sz="3400" dirty="0">
              <a:latin typeface="Book Antiqua" panose="02040602050305030304" pitchFamily="18" charset="0"/>
              <a:ea typeface="+mj-ea"/>
              <a:cs typeface="+mj-cs"/>
            </a:endParaRP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endParaRPr lang="en-US" sz="3400" dirty="0">
              <a:latin typeface="+mj-lt"/>
              <a:ea typeface="+mj-ea"/>
              <a:cs typeface="+mj-cs"/>
            </a:endParaRP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endParaRPr lang="en-US" sz="3400" dirty="0">
              <a:latin typeface="+mj-lt"/>
              <a:ea typeface="+mj-ea"/>
              <a:cs typeface="+mj-cs"/>
            </a:endParaRP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endParaRPr lang="en-US" sz="3400" dirty="0">
              <a:latin typeface="+mj-lt"/>
              <a:ea typeface="+mj-ea"/>
              <a:cs typeface="+mj-cs"/>
            </a:endParaRPr>
          </a:p>
        </p:txBody>
      </p:sp>
      <p:pic>
        <p:nvPicPr>
          <p:cNvPr id="5" name="Picture 4" descr="Graphical user interface, website&#10;&#10;Description automatically generated">
            <a:extLst>
              <a:ext uri="{FF2B5EF4-FFF2-40B4-BE49-F238E27FC236}">
                <a16:creationId xmlns:a16="http://schemas.microsoft.com/office/drawing/2014/main" id="{97444CF1-E185-C64D-8AB1-02C7E5E7745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53781" y="688336"/>
            <a:ext cx="5702113" cy="2352734"/>
          </a:xfrm>
          <a:prstGeom prst="rect">
            <a:avLst/>
          </a:prstGeom>
        </p:spPr>
      </p:pic>
      <p:pic>
        <p:nvPicPr>
          <p:cNvPr id="3" name="Picture 2" descr="A picture containing text, indoor, floor, cluttered&#10;&#10;Description automatically generated">
            <a:extLst>
              <a:ext uri="{FF2B5EF4-FFF2-40B4-BE49-F238E27FC236}">
                <a16:creationId xmlns:a16="http://schemas.microsoft.com/office/drawing/2014/main" id="{E8647F88-7219-2449-9700-2DAAC21A1A4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91109" y="3881389"/>
            <a:ext cx="4164785" cy="2051156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11AF203B-0318-0845-B10D-8DD0CC614F3E}"/>
              </a:ext>
            </a:extLst>
          </p:cNvPr>
          <p:cNvSpPr txBox="1"/>
          <p:nvPr/>
        </p:nvSpPr>
        <p:spPr>
          <a:xfrm>
            <a:off x="261747" y="4114127"/>
            <a:ext cx="4057840" cy="2249424"/>
          </a:xfrm>
          <a:prstGeom prst="rect">
            <a:avLst/>
          </a:prstGeom>
        </p:spPr>
        <p:txBody>
          <a:bodyPr vert="horz" lIns="91440" tIns="45720" rIns="91440" bIns="45720" rtlCol="0" anchor="t">
            <a:normAutofit lnSpcReduction="10000"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s-ES_tradnl" sz="3400" dirty="0">
                <a:latin typeface="Book Antiqua" panose="02040602050305030304" pitchFamily="18" charset="0"/>
                <a:ea typeface="+mj-ea"/>
                <a:cs typeface="+mj-cs"/>
              </a:rPr>
              <a:t>Con controles centralizados que destruyeron </a:t>
            </a:r>
            <a:r>
              <a:rPr lang="es-ES_tradnl" sz="3400" b="1" dirty="0">
                <a:latin typeface="Book Antiqua" panose="02040602050305030304" pitchFamily="18" charset="0"/>
                <a:ea typeface="+mj-ea"/>
                <a:cs typeface="+mj-cs"/>
              </a:rPr>
              <a:t>los mecanismos de mercado </a:t>
            </a:r>
          </a:p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endParaRPr lang="es-ES_tradnl" sz="3400" dirty="0">
              <a:latin typeface="Book Antiqua" panose="02040602050305030304" pitchFamily="18" charset="0"/>
              <a:ea typeface="+mj-ea"/>
              <a:cs typeface="+mj-cs"/>
            </a:endParaRP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endParaRPr lang="en-US" sz="3400" dirty="0">
              <a:latin typeface="+mj-lt"/>
              <a:ea typeface="+mj-ea"/>
              <a:cs typeface="+mj-cs"/>
            </a:endParaRP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endParaRPr lang="en-US" sz="3400" dirty="0">
              <a:latin typeface="+mj-lt"/>
              <a:ea typeface="+mj-ea"/>
              <a:cs typeface="+mj-cs"/>
            </a:endParaRP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endParaRPr lang="en-US" sz="3400" dirty="0"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52951830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F13C74B1-5B17-4795-BED0-7140497B44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7ACB6DC-5290-E943-AC60-5EFE9B3F7E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325369"/>
            <a:ext cx="4368602" cy="1956841"/>
          </a:xfrm>
        </p:spPr>
        <p:txBody>
          <a:bodyPr vert="horz" lIns="91440" tIns="45720" rIns="91440" bIns="45720" rtlCol="0" anchor="b">
            <a:normAutofit fontScale="90000"/>
          </a:bodyPr>
          <a:lstStyle/>
          <a:p>
            <a:r>
              <a:rPr lang="es-ES_tradnl" sz="3400" dirty="0">
                <a:latin typeface="Book Antiqua" panose="02040602050305030304" pitchFamily="18" charset="0"/>
              </a:rPr>
              <a:t>Los mecanismos de mercado y el rol del Derecho Administrativo Económico</a:t>
            </a:r>
          </a:p>
        </p:txBody>
      </p:sp>
      <p:sp>
        <p:nvSpPr>
          <p:cNvPr id="13" name="sketchy line">
            <a:extLst>
              <a:ext uri="{FF2B5EF4-FFF2-40B4-BE49-F238E27FC236}">
                <a16:creationId xmlns:a16="http://schemas.microsoft.com/office/drawing/2014/main" id="{D4974D33-8DC5-464E-8C6D-BE58F0669C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0080" y="2586994"/>
            <a:ext cx="3474720" cy="18288"/>
          </a:xfrm>
          <a:custGeom>
            <a:avLst/>
            <a:gdLst>
              <a:gd name="connsiteX0" fmla="*/ 0 w 3474720"/>
              <a:gd name="connsiteY0" fmla="*/ 0 h 18288"/>
              <a:gd name="connsiteX1" fmla="*/ 694944 w 3474720"/>
              <a:gd name="connsiteY1" fmla="*/ 0 h 18288"/>
              <a:gd name="connsiteX2" fmla="*/ 1355141 w 3474720"/>
              <a:gd name="connsiteY2" fmla="*/ 0 h 18288"/>
              <a:gd name="connsiteX3" fmla="*/ 2015338 w 3474720"/>
              <a:gd name="connsiteY3" fmla="*/ 0 h 18288"/>
              <a:gd name="connsiteX4" fmla="*/ 2779776 w 3474720"/>
              <a:gd name="connsiteY4" fmla="*/ 0 h 18288"/>
              <a:gd name="connsiteX5" fmla="*/ 3474720 w 3474720"/>
              <a:gd name="connsiteY5" fmla="*/ 0 h 18288"/>
              <a:gd name="connsiteX6" fmla="*/ 3474720 w 3474720"/>
              <a:gd name="connsiteY6" fmla="*/ 18288 h 18288"/>
              <a:gd name="connsiteX7" fmla="*/ 2779776 w 3474720"/>
              <a:gd name="connsiteY7" fmla="*/ 18288 h 18288"/>
              <a:gd name="connsiteX8" fmla="*/ 2189074 w 3474720"/>
              <a:gd name="connsiteY8" fmla="*/ 18288 h 18288"/>
              <a:gd name="connsiteX9" fmla="*/ 1528877 w 3474720"/>
              <a:gd name="connsiteY9" fmla="*/ 18288 h 18288"/>
              <a:gd name="connsiteX10" fmla="*/ 868680 w 3474720"/>
              <a:gd name="connsiteY10" fmla="*/ 18288 h 18288"/>
              <a:gd name="connsiteX11" fmla="*/ 0 w 3474720"/>
              <a:gd name="connsiteY11" fmla="*/ 18288 h 18288"/>
              <a:gd name="connsiteX12" fmla="*/ 0 w 3474720"/>
              <a:gd name="connsiteY12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474720" h="18288" fill="none" extrusionOk="0">
                <a:moveTo>
                  <a:pt x="0" y="0"/>
                </a:moveTo>
                <a:cubicBezTo>
                  <a:pt x="224454" y="-14544"/>
                  <a:pt x="495407" y="26540"/>
                  <a:pt x="694944" y="0"/>
                </a:cubicBezTo>
                <a:cubicBezTo>
                  <a:pt x="894481" y="-26540"/>
                  <a:pt x="1130063" y="24713"/>
                  <a:pt x="1355141" y="0"/>
                </a:cubicBezTo>
                <a:cubicBezTo>
                  <a:pt x="1580219" y="-24713"/>
                  <a:pt x="1820099" y="26695"/>
                  <a:pt x="2015338" y="0"/>
                </a:cubicBezTo>
                <a:cubicBezTo>
                  <a:pt x="2210577" y="-26695"/>
                  <a:pt x="2402045" y="165"/>
                  <a:pt x="2779776" y="0"/>
                </a:cubicBezTo>
                <a:cubicBezTo>
                  <a:pt x="3157507" y="-165"/>
                  <a:pt x="3286859" y="-15571"/>
                  <a:pt x="3474720" y="0"/>
                </a:cubicBezTo>
                <a:cubicBezTo>
                  <a:pt x="3474286" y="7551"/>
                  <a:pt x="3474253" y="9822"/>
                  <a:pt x="3474720" y="18288"/>
                </a:cubicBezTo>
                <a:cubicBezTo>
                  <a:pt x="3233904" y="29845"/>
                  <a:pt x="2945134" y="-5256"/>
                  <a:pt x="2779776" y="18288"/>
                </a:cubicBezTo>
                <a:cubicBezTo>
                  <a:pt x="2614418" y="41832"/>
                  <a:pt x="2339768" y="22709"/>
                  <a:pt x="2189074" y="18288"/>
                </a:cubicBezTo>
                <a:cubicBezTo>
                  <a:pt x="2038380" y="13867"/>
                  <a:pt x="1817434" y="-4947"/>
                  <a:pt x="1528877" y="18288"/>
                </a:cubicBezTo>
                <a:cubicBezTo>
                  <a:pt x="1240320" y="41523"/>
                  <a:pt x="1042447" y="37198"/>
                  <a:pt x="868680" y="18288"/>
                </a:cubicBezTo>
                <a:cubicBezTo>
                  <a:pt x="694913" y="-622"/>
                  <a:pt x="233232" y="44909"/>
                  <a:pt x="0" y="18288"/>
                </a:cubicBezTo>
                <a:cubicBezTo>
                  <a:pt x="60" y="11696"/>
                  <a:pt x="66" y="3758"/>
                  <a:pt x="0" y="0"/>
                </a:cubicBezTo>
                <a:close/>
              </a:path>
              <a:path w="3474720" h="18288" stroke="0" extrusionOk="0">
                <a:moveTo>
                  <a:pt x="0" y="0"/>
                </a:moveTo>
                <a:cubicBezTo>
                  <a:pt x="202328" y="-14716"/>
                  <a:pt x="332722" y="-11499"/>
                  <a:pt x="625450" y="0"/>
                </a:cubicBezTo>
                <a:cubicBezTo>
                  <a:pt x="918178" y="11499"/>
                  <a:pt x="1096688" y="5123"/>
                  <a:pt x="1389888" y="0"/>
                </a:cubicBezTo>
                <a:cubicBezTo>
                  <a:pt x="1683088" y="-5123"/>
                  <a:pt x="1835981" y="-14038"/>
                  <a:pt x="1980590" y="0"/>
                </a:cubicBezTo>
                <a:cubicBezTo>
                  <a:pt x="2125199" y="14038"/>
                  <a:pt x="2396099" y="-7203"/>
                  <a:pt x="2571293" y="0"/>
                </a:cubicBezTo>
                <a:cubicBezTo>
                  <a:pt x="2746487" y="7203"/>
                  <a:pt x="3041609" y="-12036"/>
                  <a:pt x="3474720" y="0"/>
                </a:cubicBezTo>
                <a:cubicBezTo>
                  <a:pt x="3474638" y="4406"/>
                  <a:pt x="3474631" y="9982"/>
                  <a:pt x="3474720" y="18288"/>
                </a:cubicBezTo>
                <a:cubicBezTo>
                  <a:pt x="3324873" y="21876"/>
                  <a:pt x="3136771" y="12587"/>
                  <a:pt x="2814523" y="18288"/>
                </a:cubicBezTo>
                <a:cubicBezTo>
                  <a:pt x="2492275" y="23989"/>
                  <a:pt x="2294402" y="47111"/>
                  <a:pt x="2154326" y="18288"/>
                </a:cubicBezTo>
                <a:cubicBezTo>
                  <a:pt x="2014250" y="-10535"/>
                  <a:pt x="1820317" y="33903"/>
                  <a:pt x="1494130" y="18288"/>
                </a:cubicBezTo>
                <a:cubicBezTo>
                  <a:pt x="1167943" y="2673"/>
                  <a:pt x="948432" y="14868"/>
                  <a:pt x="729691" y="18288"/>
                </a:cubicBezTo>
                <a:cubicBezTo>
                  <a:pt x="510950" y="21708"/>
                  <a:pt x="264032" y="24354"/>
                  <a:pt x="0" y="18288"/>
                </a:cubicBezTo>
                <a:cubicBezTo>
                  <a:pt x="189" y="14288"/>
                  <a:pt x="-703" y="3747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863741219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606D9F26-A3C6-EE4D-BAD1-4F559120741D}"/>
              </a:ext>
            </a:extLst>
          </p:cNvPr>
          <p:cNvSpPr/>
          <p:nvPr/>
        </p:nvSpPr>
        <p:spPr>
          <a:xfrm>
            <a:off x="147145" y="2605282"/>
            <a:ext cx="4593021" cy="251872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457200" indent="-228600" algn="just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s-ES_tradnl" dirty="0">
                <a:latin typeface="Book Antiqua" panose="02040602050305030304" pitchFamily="18" charset="0"/>
              </a:rPr>
              <a:t>El ser humano es racional, y procura maximizar su bienestar</a:t>
            </a:r>
          </a:p>
          <a:p>
            <a:pPr marL="457200" indent="-228600" algn="just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s-ES_tradnl" dirty="0">
              <a:latin typeface="Book Antiqua" panose="02040602050305030304" pitchFamily="18" charset="0"/>
            </a:endParaRPr>
          </a:p>
          <a:p>
            <a:pPr marL="457200" indent="-228600" algn="just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s-ES_tradnl" dirty="0">
                <a:latin typeface="Book Antiqua" panose="02040602050305030304" pitchFamily="18" charset="0"/>
              </a:rPr>
              <a:t>El intercambio de bienes y servicios conducido por la libre iniciativa propende a decisiones racionales: </a:t>
            </a:r>
            <a:r>
              <a:rPr lang="es-ES_tradnl" b="1" dirty="0">
                <a:latin typeface="Book Antiqua" panose="02040602050305030304" pitchFamily="18" charset="0"/>
              </a:rPr>
              <a:t>la eficiencia económica</a:t>
            </a:r>
          </a:p>
          <a:p>
            <a:pPr marL="457200" indent="-228600" algn="just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s-ES_tradnl" dirty="0">
              <a:latin typeface="Book Antiqua" panose="02040602050305030304" pitchFamily="18" charset="0"/>
            </a:endParaRPr>
          </a:p>
          <a:p>
            <a:pPr marL="457200" indent="-228600" algn="just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s-ES_tradnl" dirty="0">
                <a:latin typeface="Book Antiqua" panose="02040602050305030304" pitchFamily="18" charset="0"/>
              </a:rPr>
              <a:t>El intercambio de bienes y servicios requiere de reglas que definan derechos económicos: </a:t>
            </a:r>
            <a:r>
              <a:rPr lang="es-ES_tradnl" b="1" dirty="0">
                <a:latin typeface="Book Antiqua" panose="02040602050305030304" pitchFamily="18" charset="0"/>
              </a:rPr>
              <a:t>economía de mercado</a:t>
            </a:r>
          </a:p>
          <a:p>
            <a:pPr marL="457200" indent="-228600" algn="just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s-ES_tradnl" dirty="0">
              <a:latin typeface="Book Antiqua" panose="02040602050305030304" pitchFamily="18" charset="0"/>
            </a:endParaRPr>
          </a:p>
          <a:p>
            <a:pPr marL="457200" indent="-228600" algn="just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s-ES_tradnl" dirty="0">
                <a:latin typeface="Book Antiqua" panose="02040602050305030304" pitchFamily="18" charset="0"/>
              </a:rPr>
              <a:t>La aplicación de esas reglas requiere del Estado: </a:t>
            </a:r>
            <a:r>
              <a:rPr lang="es-ES_tradnl" b="1" dirty="0">
                <a:latin typeface="Book Antiqua" panose="02040602050305030304" pitchFamily="18" charset="0"/>
              </a:rPr>
              <a:t>mecanismos de mercado</a:t>
            </a:r>
          </a:p>
        </p:txBody>
      </p:sp>
      <p:pic>
        <p:nvPicPr>
          <p:cNvPr id="6" name="Picture 5" descr="A statue of a person&#10;&#10;Description automatically generated with medium confidence">
            <a:extLst>
              <a:ext uri="{FF2B5EF4-FFF2-40B4-BE49-F238E27FC236}">
                <a16:creationId xmlns:a16="http://schemas.microsoft.com/office/drawing/2014/main" id="{4590CAC1-0C06-1E48-935B-99159DFE527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3738" b="21738"/>
          <a:stretch/>
        </p:blipFill>
        <p:spPr>
          <a:xfrm>
            <a:off x="5311702" y="10"/>
            <a:ext cx="6878775" cy="6857990"/>
          </a:xfrm>
          <a:custGeom>
            <a:avLst/>
            <a:gdLst/>
            <a:ahLst/>
            <a:cxnLst/>
            <a:rect l="l" t="t" r="r" b="b"/>
            <a:pathLst>
              <a:path w="6878775" h="6858000">
                <a:moveTo>
                  <a:pt x="1102973" y="0"/>
                </a:moveTo>
                <a:lnTo>
                  <a:pt x="1160688" y="0"/>
                </a:lnTo>
                <a:lnTo>
                  <a:pt x="983189" y="331786"/>
                </a:lnTo>
                <a:cubicBezTo>
                  <a:pt x="914866" y="469145"/>
                  <a:pt x="850355" y="608712"/>
                  <a:pt x="789261" y="750263"/>
                </a:cubicBezTo>
                <a:cubicBezTo>
                  <a:pt x="774307" y="784928"/>
                  <a:pt x="759992" y="819849"/>
                  <a:pt x="745295" y="854514"/>
                </a:cubicBezTo>
                <a:cubicBezTo>
                  <a:pt x="756682" y="845393"/>
                  <a:pt x="765489" y="833492"/>
                  <a:pt x="770857" y="819975"/>
                </a:cubicBezTo>
                <a:cubicBezTo>
                  <a:pt x="879943" y="589569"/>
                  <a:pt x="999605" y="365513"/>
                  <a:pt x="1131329" y="148742"/>
                </a:cubicBezTo>
                <a:lnTo>
                  <a:pt x="1227589" y="0"/>
                </a:lnTo>
                <a:lnTo>
                  <a:pt x="6878775" y="0"/>
                </a:lnTo>
                <a:lnTo>
                  <a:pt x="6878775" y="6858000"/>
                </a:lnTo>
                <a:lnTo>
                  <a:pt x="713521" y="6858000"/>
                </a:lnTo>
                <a:lnTo>
                  <a:pt x="625642" y="6670527"/>
                </a:lnTo>
                <a:cubicBezTo>
                  <a:pt x="507232" y="6398531"/>
                  <a:pt x="403083" y="6118381"/>
                  <a:pt x="312785" y="5830359"/>
                </a:cubicBezTo>
                <a:cubicBezTo>
                  <a:pt x="278149" y="5719759"/>
                  <a:pt x="248879" y="5607635"/>
                  <a:pt x="212198" y="5480401"/>
                </a:cubicBezTo>
                <a:cubicBezTo>
                  <a:pt x="212208" y="5491601"/>
                  <a:pt x="212803" y="5502788"/>
                  <a:pt x="213988" y="5513923"/>
                </a:cubicBezTo>
                <a:cubicBezTo>
                  <a:pt x="264089" y="5723695"/>
                  <a:pt x="307290" y="5935370"/>
                  <a:pt x="365826" y="6142729"/>
                </a:cubicBezTo>
                <a:cubicBezTo>
                  <a:pt x="433152" y="6380817"/>
                  <a:pt x="510068" y="6614016"/>
                  <a:pt x="597975" y="6841549"/>
                </a:cubicBezTo>
                <a:lnTo>
                  <a:pt x="604824" y="6858000"/>
                </a:lnTo>
                <a:lnTo>
                  <a:pt x="552056" y="6858000"/>
                </a:lnTo>
                <a:lnTo>
                  <a:pt x="539576" y="6828295"/>
                </a:lnTo>
                <a:cubicBezTo>
                  <a:pt x="380597" y="6414594"/>
                  <a:pt x="260223" y="5988893"/>
                  <a:pt x="171555" y="5552906"/>
                </a:cubicBezTo>
                <a:cubicBezTo>
                  <a:pt x="91163" y="5157998"/>
                  <a:pt x="43746" y="4758899"/>
                  <a:pt x="12305" y="4357388"/>
                </a:cubicBezTo>
                <a:cubicBezTo>
                  <a:pt x="-14281" y="4013908"/>
                  <a:pt x="4507" y="3672965"/>
                  <a:pt x="46684" y="3331516"/>
                </a:cubicBezTo>
                <a:cubicBezTo>
                  <a:pt x="127203" y="2664286"/>
                  <a:pt x="277819" y="2007265"/>
                  <a:pt x="496065" y="1371196"/>
                </a:cubicBezTo>
                <a:cubicBezTo>
                  <a:pt x="636273" y="966066"/>
                  <a:pt x="800445" y="573253"/>
                  <a:pt x="995723" y="196614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217817556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F13C74B1-5B17-4795-BED0-7140497B44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7ACB6DC-5290-E943-AC60-5EFE9B3F7E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325369"/>
            <a:ext cx="4368602" cy="1956841"/>
          </a:xfrm>
        </p:spPr>
        <p:txBody>
          <a:bodyPr vert="horz" lIns="91440" tIns="45720" rIns="91440" bIns="45720" rtlCol="0" anchor="b">
            <a:normAutofit fontScale="90000"/>
          </a:bodyPr>
          <a:lstStyle/>
          <a:p>
            <a:r>
              <a:rPr lang="es-ES_tradnl" sz="3400" dirty="0">
                <a:latin typeface="Book Antiqua" panose="02040602050305030304" pitchFamily="18" charset="0"/>
              </a:rPr>
              <a:t>Los mecanismos de mercado y el rol del Derecho Administrativo Económico</a:t>
            </a:r>
          </a:p>
        </p:txBody>
      </p:sp>
      <p:sp>
        <p:nvSpPr>
          <p:cNvPr id="13" name="sketchy line">
            <a:extLst>
              <a:ext uri="{FF2B5EF4-FFF2-40B4-BE49-F238E27FC236}">
                <a16:creationId xmlns:a16="http://schemas.microsoft.com/office/drawing/2014/main" id="{D4974D33-8DC5-464E-8C6D-BE58F0669C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0080" y="2586994"/>
            <a:ext cx="3474720" cy="18288"/>
          </a:xfrm>
          <a:custGeom>
            <a:avLst/>
            <a:gdLst>
              <a:gd name="connsiteX0" fmla="*/ 0 w 3474720"/>
              <a:gd name="connsiteY0" fmla="*/ 0 h 18288"/>
              <a:gd name="connsiteX1" fmla="*/ 694944 w 3474720"/>
              <a:gd name="connsiteY1" fmla="*/ 0 h 18288"/>
              <a:gd name="connsiteX2" fmla="*/ 1355141 w 3474720"/>
              <a:gd name="connsiteY2" fmla="*/ 0 h 18288"/>
              <a:gd name="connsiteX3" fmla="*/ 2015338 w 3474720"/>
              <a:gd name="connsiteY3" fmla="*/ 0 h 18288"/>
              <a:gd name="connsiteX4" fmla="*/ 2779776 w 3474720"/>
              <a:gd name="connsiteY4" fmla="*/ 0 h 18288"/>
              <a:gd name="connsiteX5" fmla="*/ 3474720 w 3474720"/>
              <a:gd name="connsiteY5" fmla="*/ 0 h 18288"/>
              <a:gd name="connsiteX6" fmla="*/ 3474720 w 3474720"/>
              <a:gd name="connsiteY6" fmla="*/ 18288 h 18288"/>
              <a:gd name="connsiteX7" fmla="*/ 2779776 w 3474720"/>
              <a:gd name="connsiteY7" fmla="*/ 18288 h 18288"/>
              <a:gd name="connsiteX8" fmla="*/ 2189074 w 3474720"/>
              <a:gd name="connsiteY8" fmla="*/ 18288 h 18288"/>
              <a:gd name="connsiteX9" fmla="*/ 1528877 w 3474720"/>
              <a:gd name="connsiteY9" fmla="*/ 18288 h 18288"/>
              <a:gd name="connsiteX10" fmla="*/ 868680 w 3474720"/>
              <a:gd name="connsiteY10" fmla="*/ 18288 h 18288"/>
              <a:gd name="connsiteX11" fmla="*/ 0 w 3474720"/>
              <a:gd name="connsiteY11" fmla="*/ 18288 h 18288"/>
              <a:gd name="connsiteX12" fmla="*/ 0 w 3474720"/>
              <a:gd name="connsiteY12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474720" h="18288" fill="none" extrusionOk="0">
                <a:moveTo>
                  <a:pt x="0" y="0"/>
                </a:moveTo>
                <a:cubicBezTo>
                  <a:pt x="224454" y="-14544"/>
                  <a:pt x="495407" y="26540"/>
                  <a:pt x="694944" y="0"/>
                </a:cubicBezTo>
                <a:cubicBezTo>
                  <a:pt x="894481" y="-26540"/>
                  <a:pt x="1130063" y="24713"/>
                  <a:pt x="1355141" y="0"/>
                </a:cubicBezTo>
                <a:cubicBezTo>
                  <a:pt x="1580219" y="-24713"/>
                  <a:pt x="1820099" y="26695"/>
                  <a:pt x="2015338" y="0"/>
                </a:cubicBezTo>
                <a:cubicBezTo>
                  <a:pt x="2210577" y="-26695"/>
                  <a:pt x="2402045" y="165"/>
                  <a:pt x="2779776" y="0"/>
                </a:cubicBezTo>
                <a:cubicBezTo>
                  <a:pt x="3157507" y="-165"/>
                  <a:pt x="3286859" y="-15571"/>
                  <a:pt x="3474720" y="0"/>
                </a:cubicBezTo>
                <a:cubicBezTo>
                  <a:pt x="3474286" y="7551"/>
                  <a:pt x="3474253" y="9822"/>
                  <a:pt x="3474720" y="18288"/>
                </a:cubicBezTo>
                <a:cubicBezTo>
                  <a:pt x="3233904" y="29845"/>
                  <a:pt x="2945134" y="-5256"/>
                  <a:pt x="2779776" y="18288"/>
                </a:cubicBezTo>
                <a:cubicBezTo>
                  <a:pt x="2614418" y="41832"/>
                  <a:pt x="2339768" y="22709"/>
                  <a:pt x="2189074" y="18288"/>
                </a:cubicBezTo>
                <a:cubicBezTo>
                  <a:pt x="2038380" y="13867"/>
                  <a:pt x="1817434" y="-4947"/>
                  <a:pt x="1528877" y="18288"/>
                </a:cubicBezTo>
                <a:cubicBezTo>
                  <a:pt x="1240320" y="41523"/>
                  <a:pt x="1042447" y="37198"/>
                  <a:pt x="868680" y="18288"/>
                </a:cubicBezTo>
                <a:cubicBezTo>
                  <a:pt x="694913" y="-622"/>
                  <a:pt x="233232" y="44909"/>
                  <a:pt x="0" y="18288"/>
                </a:cubicBezTo>
                <a:cubicBezTo>
                  <a:pt x="60" y="11696"/>
                  <a:pt x="66" y="3758"/>
                  <a:pt x="0" y="0"/>
                </a:cubicBezTo>
                <a:close/>
              </a:path>
              <a:path w="3474720" h="18288" stroke="0" extrusionOk="0">
                <a:moveTo>
                  <a:pt x="0" y="0"/>
                </a:moveTo>
                <a:cubicBezTo>
                  <a:pt x="202328" y="-14716"/>
                  <a:pt x="332722" y="-11499"/>
                  <a:pt x="625450" y="0"/>
                </a:cubicBezTo>
                <a:cubicBezTo>
                  <a:pt x="918178" y="11499"/>
                  <a:pt x="1096688" y="5123"/>
                  <a:pt x="1389888" y="0"/>
                </a:cubicBezTo>
                <a:cubicBezTo>
                  <a:pt x="1683088" y="-5123"/>
                  <a:pt x="1835981" y="-14038"/>
                  <a:pt x="1980590" y="0"/>
                </a:cubicBezTo>
                <a:cubicBezTo>
                  <a:pt x="2125199" y="14038"/>
                  <a:pt x="2396099" y="-7203"/>
                  <a:pt x="2571293" y="0"/>
                </a:cubicBezTo>
                <a:cubicBezTo>
                  <a:pt x="2746487" y="7203"/>
                  <a:pt x="3041609" y="-12036"/>
                  <a:pt x="3474720" y="0"/>
                </a:cubicBezTo>
                <a:cubicBezTo>
                  <a:pt x="3474638" y="4406"/>
                  <a:pt x="3474631" y="9982"/>
                  <a:pt x="3474720" y="18288"/>
                </a:cubicBezTo>
                <a:cubicBezTo>
                  <a:pt x="3324873" y="21876"/>
                  <a:pt x="3136771" y="12587"/>
                  <a:pt x="2814523" y="18288"/>
                </a:cubicBezTo>
                <a:cubicBezTo>
                  <a:pt x="2492275" y="23989"/>
                  <a:pt x="2294402" y="47111"/>
                  <a:pt x="2154326" y="18288"/>
                </a:cubicBezTo>
                <a:cubicBezTo>
                  <a:pt x="2014250" y="-10535"/>
                  <a:pt x="1820317" y="33903"/>
                  <a:pt x="1494130" y="18288"/>
                </a:cubicBezTo>
                <a:cubicBezTo>
                  <a:pt x="1167943" y="2673"/>
                  <a:pt x="948432" y="14868"/>
                  <a:pt x="729691" y="18288"/>
                </a:cubicBezTo>
                <a:cubicBezTo>
                  <a:pt x="510950" y="21708"/>
                  <a:pt x="264032" y="24354"/>
                  <a:pt x="0" y="18288"/>
                </a:cubicBezTo>
                <a:cubicBezTo>
                  <a:pt x="189" y="14288"/>
                  <a:pt x="-703" y="3747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863741219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606D9F26-A3C6-EE4D-BAD1-4F559120741D}"/>
              </a:ext>
            </a:extLst>
          </p:cNvPr>
          <p:cNvSpPr/>
          <p:nvPr/>
        </p:nvSpPr>
        <p:spPr>
          <a:xfrm>
            <a:off x="5008682" y="108332"/>
            <a:ext cx="6636780" cy="332066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457200" indent="-228600" algn="just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s-ES_tradnl" sz="2000" dirty="0">
                <a:latin typeface="Book Antiqua" panose="02040602050305030304" pitchFamily="18" charset="0"/>
              </a:rPr>
              <a:t>La economía de mercado requiere reglas claras que definan los mecanismos de mercado (</a:t>
            </a:r>
            <a:r>
              <a:rPr lang="es-ES_tradnl" sz="2000" b="1" dirty="0">
                <a:latin typeface="Book Antiqua" panose="02040602050305030304" pitchFamily="18" charset="0"/>
              </a:rPr>
              <a:t>regulación civil</a:t>
            </a:r>
            <a:r>
              <a:rPr lang="es-ES_tradnl" sz="2000" dirty="0">
                <a:latin typeface="Book Antiqua" panose="02040602050305030304" pitchFamily="18" charset="0"/>
              </a:rPr>
              <a:t>)</a:t>
            </a:r>
          </a:p>
          <a:p>
            <a:pPr marL="457200" indent="-228600" algn="just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s-ES_tradnl" sz="2000" dirty="0">
              <a:latin typeface="Book Antiqua" panose="02040602050305030304" pitchFamily="18" charset="0"/>
            </a:endParaRPr>
          </a:p>
          <a:p>
            <a:pPr marL="457200" indent="-228600" algn="just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s-ES_tradnl" sz="2000" dirty="0">
                <a:latin typeface="Book Antiqua" panose="02040602050305030304" pitchFamily="18" charset="0"/>
              </a:rPr>
              <a:t>No siempre existen condiciones para el libre intercambio favorezca la eficiencia económica: los fallos de mercado (</a:t>
            </a:r>
            <a:r>
              <a:rPr lang="es-ES_tradnl" sz="2000" b="1" dirty="0">
                <a:latin typeface="Book Antiqua" panose="02040602050305030304" pitchFamily="18" charset="0"/>
              </a:rPr>
              <a:t>regulación económica)</a:t>
            </a:r>
          </a:p>
          <a:p>
            <a:pPr marL="457200" indent="-228600" algn="just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s-ES_tradnl" sz="2000" dirty="0">
              <a:latin typeface="Book Antiqua" panose="02040602050305030304" pitchFamily="18" charset="0"/>
            </a:endParaRPr>
          </a:p>
          <a:p>
            <a:pPr marL="457200" indent="-228600" algn="just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s-ES_tradnl" sz="2000" dirty="0">
                <a:latin typeface="Book Antiqua" panose="02040602050305030304" pitchFamily="18" charset="0"/>
              </a:rPr>
              <a:t>La Administración Pública debe atender a los fallos de mercado: monopolio, asimetría de información, externalidades, bienes públicos, sesgos y atajos mentales…</a:t>
            </a:r>
          </a:p>
          <a:p>
            <a:pPr marL="457200" indent="-228600" algn="just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s-ES_tradnl" sz="2000" dirty="0">
              <a:latin typeface="Book Antiqua" panose="02040602050305030304" pitchFamily="18" charset="0"/>
            </a:endParaRPr>
          </a:p>
          <a:p>
            <a:pPr marL="457200" indent="-228600" algn="just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s-ES_tradnl" sz="2000" dirty="0">
                <a:latin typeface="Book Antiqua" panose="02040602050305030304" pitchFamily="18" charset="0"/>
              </a:rPr>
              <a:t>Además, por pactos sociales, la riqueza captada por el poder tributario debe redistribuirse para propender la igualdad de ingresos: la </a:t>
            </a:r>
            <a:r>
              <a:rPr lang="es-ES_tradnl" sz="2000" b="1" dirty="0">
                <a:latin typeface="Book Antiqua" panose="02040602050305030304" pitchFamily="18" charset="0"/>
              </a:rPr>
              <a:t>Administración prestacional</a:t>
            </a:r>
          </a:p>
          <a:p>
            <a:pPr marL="457200" indent="-228600" algn="just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s-ES_tradnl" sz="2000" dirty="0">
              <a:latin typeface="Book Antiqua" panose="02040602050305030304" pitchFamily="18" charset="0"/>
            </a:endParaRPr>
          </a:p>
          <a:p>
            <a:pPr marL="457200" indent="-228600" algn="just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s-ES_tradnl" sz="2000" dirty="0">
                <a:latin typeface="Book Antiqua" panose="02040602050305030304" pitchFamily="18" charset="0"/>
              </a:rPr>
              <a:t>La intervención administrativa en la economía se rige por el </a:t>
            </a:r>
            <a:r>
              <a:rPr lang="es-ES_tradnl" sz="2000" b="1" dirty="0">
                <a:latin typeface="Book Antiqua" panose="02040602050305030304" pitchFamily="18" charset="0"/>
              </a:rPr>
              <a:t>principio de subsidiariedad</a:t>
            </a:r>
          </a:p>
          <a:p>
            <a:pPr marL="457200" indent="-228600" algn="just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s-ES_tradnl" dirty="0">
              <a:latin typeface="Book Antiqua" panose="02040602050305030304" pitchFamily="18" charset="0"/>
            </a:endParaRPr>
          </a:p>
          <a:p>
            <a:pPr marL="457200" indent="-228600" algn="just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s-ES_tradnl" dirty="0">
              <a:latin typeface="Book Antiqua" panose="02040602050305030304" pitchFamily="18" charset="0"/>
            </a:endParaRPr>
          </a:p>
        </p:txBody>
      </p:sp>
      <p:pic>
        <p:nvPicPr>
          <p:cNvPr id="5" name="Picture 4" descr="Text&#10;&#10;Description automatically generated">
            <a:extLst>
              <a:ext uri="{FF2B5EF4-FFF2-40B4-BE49-F238E27FC236}">
                <a16:creationId xmlns:a16="http://schemas.microsoft.com/office/drawing/2014/main" id="{4CA58106-A370-7841-98B7-A6D30EBDE3D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99486" y="2910066"/>
            <a:ext cx="2441681" cy="35190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356969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F13C74B1-5B17-4795-BED0-7140497B44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7ACB6DC-5290-E943-AC60-5EFE9B3F7E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325369"/>
            <a:ext cx="4368602" cy="1956841"/>
          </a:xfrm>
        </p:spPr>
        <p:txBody>
          <a:bodyPr vert="horz" lIns="91440" tIns="45720" rIns="91440" bIns="45720" rtlCol="0" anchor="b">
            <a:normAutofit fontScale="90000"/>
          </a:bodyPr>
          <a:lstStyle/>
          <a:p>
            <a:r>
              <a:rPr lang="es-ES_tradnl" sz="3400" dirty="0">
                <a:latin typeface="Book Antiqua" panose="02040602050305030304" pitchFamily="18" charset="0"/>
              </a:rPr>
              <a:t>Los mecanismos de mercado y el rol del Derecho Administrativo Económico</a:t>
            </a:r>
          </a:p>
        </p:txBody>
      </p:sp>
      <p:sp>
        <p:nvSpPr>
          <p:cNvPr id="13" name="sketchy line">
            <a:extLst>
              <a:ext uri="{FF2B5EF4-FFF2-40B4-BE49-F238E27FC236}">
                <a16:creationId xmlns:a16="http://schemas.microsoft.com/office/drawing/2014/main" id="{D4974D33-8DC5-464E-8C6D-BE58F0669C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0080" y="2586994"/>
            <a:ext cx="3474720" cy="18288"/>
          </a:xfrm>
          <a:custGeom>
            <a:avLst/>
            <a:gdLst>
              <a:gd name="connsiteX0" fmla="*/ 0 w 3474720"/>
              <a:gd name="connsiteY0" fmla="*/ 0 h 18288"/>
              <a:gd name="connsiteX1" fmla="*/ 694944 w 3474720"/>
              <a:gd name="connsiteY1" fmla="*/ 0 h 18288"/>
              <a:gd name="connsiteX2" fmla="*/ 1355141 w 3474720"/>
              <a:gd name="connsiteY2" fmla="*/ 0 h 18288"/>
              <a:gd name="connsiteX3" fmla="*/ 2015338 w 3474720"/>
              <a:gd name="connsiteY3" fmla="*/ 0 h 18288"/>
              <a:gd name="connsiteX4" fmla="*/ 2779776 w 3474720"/>
              <a:gd name="connsiteY4" fmla="*/ 0 h 18288"/>
              <a:gd name="connsiteX5" fmla="*/ 3474720 w 3474720"/>
              <a:gd name="connsiteY5" fmla="*/ 0 h 18288"/>
              <a:gd name="connsiteX6" fmla="*/ 3474720 w 3474720"/>
              <a:gd name="connsiteY6" fmla="*/ 18288 h 18288"/>
              <a:gd name="connsiteX7" fmla="*/ 2779776 w 3474720"/>
              <a:gd name="connsiteY7" fmla="*/ 18288 h 18288"/>
              <a:gd name="connsiteX8" fmla="*/ 2189074 w 3474720"/>
              <a:gd name="connsiteY8" fmla="*/ 18288 h 18288"/>
              <a:gd name="connsiteX9" fmla="*/ 1528877 w 3474720"/>
              <a:gd name="connsiteY9" fmla="*/ 18288 h 18288"/>
              <a:gd name="connsiteX10" fmla="*/ 868680 w 3474720"/>
              <a:gd name="connsiteY10" fmla="*/ 18288 h 18288"/>
              <a:gd name="connsiteX11" fmla="*/ 0 w 3474720"/>
              <a:gd name="connsiteY11" fmla="*/ 18288 h 18288"/>
              <a:gd name="connsiteX12" fmla="*/ 0 w 3474720"/>
              <a:gd name="connsiteY12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474720" h="18288" fill="none" extrusionOk="0">
                <a:moveTo>
                  <a:pt x="0" y="0"/>
                </a:moveTo>
                <a:cubicBezTo>
                  <a:pt x="224454" y="-14544"/>
                  <a:pt x="495407" y="26540"/>
                  <a:pt x="694944" y="0"/>
                </a:cubicBezTo>
                <a:cubicBezTo>
                  <a:pt x="894481" y="-26540"/>
                  <a:pt x="1130063" y="24713"/>
                  <a:pt x="1355141" y="0"/>
                </a:cubicBezTo>
                <a:cubicBezTo>
                  <a:pt x="1580219" y="-24713"/>
                  <a:pt x="1820099" y="26695"/>
                  <a:pt x="2015338" y="0"/>
                </a:cubicBezTo>
                <a:cubicBezTo>
                  <a:pt x="2210577" y="-26695"/>
                  <a:pt x="2402045" y="165"/>
                  <a:pt x="2779776" y="0"/>
                </a:cubicBezTo>
                <a:cubicBezTo>
                  <a:pt x="3157507" y="-165"/>
                  <a:pt x="3286859" y="-15571"/>
                  <a:pt x="3474720" y="0"/>
                </a:cubicBezTo>
                <a:cubicBezTo>
                  <a:pt x="3474286" y="7551"/>
                  <a:pt x="3474253" y="9822"/>
                  <a:pt x="3474720" y="18288"/>
                </a:cubicBezTo>
                <a:cubicBezTo>
                  <a:pt x="3233904" y="29845"/>
                  <a:pt x="2945134" y="-5256"/>
                  <a:pt x="2779776" y="18288"/>
                </a:cubicBezTo>
                <a:cubicBezTo>
                  <a:pt x="2614418" y="41832"/>
                  <a:pt x="2339768" y="22709"/>
                  <a:pt x="2189074" y="18288"/>
                </a:cubicBezTo>
                <a:cubicBezTo>
                  <a:pt x="2038380" y="13867"/>
                  <a:pt x="1817434" y="-4947"/>
                  <a:pt x="1528877" y="18288"/>
                </a:cubicBezTo>
                <a:cubicBezTo>
                  <a:pt x="1240320" y="41523"/>
                  <a:pt x="1042447" y="37198"/>
                  <a:pt x="868680" y="18288"/>
                </a:cubicBezTo>
                <a:cubicBezTo>
                  <a:pt x="694913" y="-622"/>
                  <a:pt x="233232" y="44909"/>
                  <a:pt x="0" y="18288"/>
                </a:cubicBezTo>
                <a:cubicBezTo>
                  <a:pt x="60" y="11696"/>
                  <a:pt x="66" y="3758"/>
                  <a:pt x="0" y="0"/>
                </a:cubicBezTo>
                <a:close/>
              </a:path>
              <a:path w="3474720" h="18288" stroke="0" extrusionOk="0">
                <a:moveTo>
                  <a:pt x="0" y="0"/>
                </a:moveTo>
                <a:cubicBezTo>
                  <a:pt x="202328" y="-14716"/>
                  <a:pt x="332722" y="-11499"/>
                  <a:pt x="625450" y="0"/>
                </a:cubicBezTo>
                <a:cubicBezTo>
                  <a:pt x="918178" y="11499"/>
                  <a:pt x="1096688" y="5123"/>
                  <a:pt x="1389888" y="0"/>
                </a:cubicBezTo>
                <a:cubicBezTo>
                  <a:pt x="1683088" y="-5123"/>
                  <a:pt x="1835981" y="-14038"/>
                  <a:pt x="1980590" y="0"/>
                </a:cubicBezTo>
                <a:cubicBezTo>
                  <a:pt x="2125199" y="14038"/>
                  <a:pt x="2396099" y="-7203"/>
                  <a:pt x="2571293" y="0"/>
                </a:cubicBezTo>
                <a:cubicBezTo>
                  <a:pt x="2746487" y="7203"/>
                  <a:pt x="3041609" y="-12036"/>
                  <a:pt x="3474720" y="0"/>
                </a:cubicBezTo>
                <a:cubicBezTo>
                  <a:pt x="3474638" y="4406"/>
                  <a:pt x="3474631" y="9982"/>
                  <a:pt x="3474720" y="18288"/>
                </a:cubicBezTo>
                <a:cubicBezTo>
                  <a:pt x="3324873" y="21876"/>
                  <a:pt x="3136771" y="12587"/>
                  <a:pt x="2814523" y="18288"/>
                </a:cubicBezTo>
                <a:cubicBezTo>
                  <a:pt x="2492275" y="23989"/>
                  <a:pt x="2294402" y="47111"/>
                  <a:pt x="2154326" y="18288"/>
                </a:cubicBezTo>
                <a:cubicBezTo>
                  <a:pt x="2014250" y="-10535"/>
                  <a:pt x="1820317" y="33903"/>
                  <a:pt x="1494130" y="18288"/>
                </a:cubicBezTo>
                <a:cubicBezTo>
                  <a:pt x="1167943" y="2673"/>
                  <a:pt x="948432" y="14868"/>
                  <a:pt x="729691" y="18288"/>
                </a:cubicBezTo>
                <a:cubicBezTo>
                  <a:pt x="510950" y="21708"/>
                  <a:pt x="264032" y="24354"/>
                  <a:pt x="0" y="18288"/>
                </a:cubicBezTo>
                <a:cubicBezTo>
                  <a:pt x="189" y="14288"/>
                  <a:pt x="-703" y="3747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863741219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606D9F26-A3C6-EE4D-BAD1-4F559120741D}"/>
              </a:ext>
            </a:extLst>
          </p:cNvPr>
          <p:cNvSpPr/>
          <p:nvPr/>
        </p:nvSpPr>
        <p:spPr>
          <a:xfrm>
            <a:off x="4677103" y="108332"/>
            <a:ext cx="6968359" cy="332066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457200" indent="-228600" algn="just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s-ES_tradnl" sz="2000" dirty="0">
                <a:latin typeface="Book Antiqua" panose="02040602050305030304" pitchFamily="18" charset="0"/>
              </a:rPr>
              <a:t>La intervención administrativa económica no puede desnaturalizar la economía de mercado: las decisiones esenciales sobre el intercambio deben responder a los operadores económicos (</a:t>
            </a:r>
            <a:r>
              <a:rPr lang="es-ES_tradnl" sz="2000" b="1" dirty="0">
                <a:latin typeface="Book Antiqua" panose="02040602050305030304" pitchFamily="18" charset="0"/>
              </a:rPr>
              <a:t>soberanía del consumidor</a:t>
            </a:r>
            <a:r>
              <a:rPr lang="es-ES_tradnl" sz="2000" dirty="0">
                <a:latin typeface="Book Antiqua" panose="02040602050305030304" pitchFamily="18" charset="0"/>
              </a:rPr>
              <a:t>)</a:t>
            </a:r>
          </a:p>
          <a:p>
            <a:pPr marL="457200" indent="-228600" algn="just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s-ES_tradnl" sz="2000" dirty="0">
              <a:latin typeface="Book Antiqua" panose="02040602050305030304" pitchFamily="18" charset="0"/>
            </a:endParaRPr>
          </a:p>
          <a:p>
            <a:pPr marL="457200" indent="-228600" algn="just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s-ES_tradnl" sz="2000" dirty="0">
                <a:latin typeface="Book Antiqua" panose="02040602050305030304" pitchFamily="18" charset="0"/>
              </a:rPr>
              <a:t>Cuando se desnaturaliza la economía de mercado, quien decide es el Estado, típicamente a través de la Administración pública (</a:t>
            </a:r>
            <a:r>
              <a:rPr lang="es-ES_tradnl" sz="2000" b="1" dirty="0">
                <a:latin typeface="Book Antiqua" panose="02040602050305030304" pitchFamily="18" charset="0"/>
              </a:rPr>
              <a:t>soberanía del planificador</a:t>
            </a:r>
            <a:r>
              <a:rPr lang="es-ES_tradnl" sz="2000" dirty="0">
                <a:latin typeface="Book Antiqua" panose="02040602050305030304" pitchFamily="18" charset="0"/>
              </a:rPr>
              <a:t>)</a:t>
            </a:r>
          </a:p>
          <a:p>
            <a:pPr marL="457200" indent="-228600" algn="just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s-ES_tradnl" sz="2000" dirty="0">
              <a:latin typeface="Book Antiqua" panose="02040602050305030304" pitchFamily="18" charset="0"/>
            </a:endParaRPr>
          </a:p>
          <a:p>
            <a:pPr marL="457200" indent="-228600" algn="just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s-ES_tradnl" sz="2000" dirty="0">
                <a:latin typeface="Book Antiqua" panose="02040602050305030304" pitchFamily="18" charset="0"/>
              </a:rPr>
              <a:t>La economía de mercado es, en Venezuela, una institución constitucionalmente garantizada, que no puede ser desconocida por el Estado</a:t>
            </a:r>
          </a:p>
          <a:p>
            <a:pPr marL="457200" indent="-228600" algn="just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s-ES_tradnl" sz="2000" dirty="0">
              <a:latin typeface="Book Antiqua" panose="02040602050305030304" pitchFamily="18" charset="0"/>
            </a:endParaRPr>
          </a:p>
          <a:p>
            <a:pPr marL="457200" indent="-228600" algn="just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s-ES_tradnl" sz="2000" dirty="0">
                <a:latin typeface="Book Antiqua" panose="02040602050305030304" pitchFamily="18" charset="0"/>
              </a:rPr>
              <a:t>Los mecanismos de mercado se destruyen:</a:t>
            </a:r>
          </a:p>
          <a:p>
            <a:pPr marL="457200" indent="-228600" algn="just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s-ES_tradnl" sz="2000" dirty="0">
              <a:latin typeface="Book Antiqua" panose="02040602050305030304" pitchFamily="18" charset="0"/>
            </a:endParaRPr>
          </a:p>
          <a:p>
            <a:pPr marL="914400" lvl="1" indent="-228600" algn="just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s-ES_tradnl" sz="2000" dirty="0">
                <a:latin typeface="Book Antiqua" panose="02040602050305030304" pitchFamily="18" charset="0"/>
              </a:rPr>
              <a:t>Se eliminan los derechos económicos, directamente o por reglas arbitrarias</a:t>
            </a:r>
          </a:p>
          <a:p>
            <a:pPr marL="914400" lvl="1" indent="-228600" algn="just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s-ES_tradnl" sz="2000" dirty="0">
                <a:latin typeface="Book Antiqua" panose="02040602050305030304" pitchFamily="18" charset="0"/>
              </a:rPr>
              <a:t>Las reglas son confusas, contradictorias o arbitrarias</a:t>
            </a:r>
          </a:p>
          <a:p>
            <a:pPr marL="914400" lvl="1" indent="-228600" algn="just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s-ES_tradnl" sz="2000" dirty="0">
                <a:latin typeface="Book Antiqua" panose="02040602050305030304" pitchFamily="18" charset="0"/>
              </a:rPr>
              <a:t>Las reglas no pueden ser cumplidas coactivamente</a:t>
            </a:r>
          </a:p>
          <a:p>
            <a:pPr marL="914400" lvl="1" indent="-228600" algn="just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s-ES_tradnl" sz="2000" dirty="0">
              <a:latin typeface="Book Antiqua" panose="02040602050305030304" pitchFamily="18" charset="0"/>
            </a:endParaRPr>
          </a:p>
          <a:p>
            <a:pPr marL="914400" lvl="1" indent="-228600" algn="just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s-ES_tradnl" sz="2000" dirty="0">
              <a:latin typeface="Book Antiqua" panose="02040602050305030304" pitchFamily="18" charset="0"/>
            </a:endParaRPr>
          </a:p>
          <a:p>
            <a:pPr marL="457200" indent="-228600" algn="just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s-ES_tradnl" sz="2000" dirty="0">
              <a:latin typeface="Book Antiqua" panose="02040602050305030304" pitchFamily="18" charset="0"/>
            </a:endParaRPr>
          </a:p>
          <a:p>
            <a:pPr marL="457200" indent="-228600" algn="just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s-ES_tradnl" sz="2000" dirty="0">
              <a:latin typeface="Book Antiqua" panose="02040602050305030304" pitchFamily="18" charset="0"/>
            </a:endParaRPr>
          </a:p>
          <a:p>
            <a:pPr marL="457200" indent="-228600" algn="just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s-ES_tradnl" dirty="0">
              <a:latin typeface="Book Antiqua" panose="02040602050305030304" pitchFamily="18" charset="0"/>
            </a:endParaRPr>
          </a:p>
          <a:p>
            <a:pPr marL="457200" indent="-228600" algn="just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s-ES_tradnl" dirty="0">
              <a:latin typeface="Book Antiqua" panose="02040602050305030304" pitchFamily="18" charset="0"/>
            </a:endParaRPr>
          </a:p>
        </p:txBody>
      </p:sp>
      <p:pic>
        <p:nvPicPr>
          <p:cNvPr id="6" name="Picture 5" descr="A picture containing text, businesscard, screenshot&#10;&#10;Description automatically generated">
            <a:extLst>
              <a:ext uri="{FF2B5EF4-FFF2-40B4-BE49-F238E27FC236}">
                <a16:creationId xmlns:a16="http://schemas.microsoft.com/office/drawing/2014/main" id="{07AD6A00-D6D7-B04D-B538-5D9BCB3C323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01902" y="3279835"/>
            <a:ext cx="2273300" cy="317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481487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F13C74B1-5B17-4795-BED0-7140497B44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7ACB6DC-5290-E943-AC60-5EFE9B3F7E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325369"/>
            <a:ext cx="4368602" cy="1956841"/>
          </a:xfrm>
        </p:spPr>
        <p:txBody>
          <a:bodyPr vert="horz" lIns="91440" tIns="45720" rIns="91440" bIns="45720" rtlCol="0" anchor="b">
            <a:normAutofit fontScale="90000"/>
          </a:bodyPr>
          <a:lstStyle/>
          <a:p>
            <a:r>
              <a:rPr lang="es-ES_tradnl" sz="3400" dirty="0">
                <a:latin typeface="Book Antiqua" panose="02040602050305030304" pitchFamily="18" charset="0"/>
              </a:rPr>
              <a:t>La destrucción de los mecanismos de mercado comenzó mucho antes</a:t>
            </a:r>
          </a:p>
        </p:txBody>
      </p:sp>
      <p:sp>
        <p:nvSpPr>
          <p:cNvPr id="13" name="sketchy line">
            <a:extLst>
              <a:ext uri="{FF2B5EF4-FFF2-40B4-BE49-F238E27FC236}">
                <a16:creationId xmlns:a16="http://schemas.microsoft.com/office/drawing/2014/main" id="{D4974D33-8DC5-464E-8C6D-BE58F0669C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0080" y="2586994"/>
            <a:ext cx="3474720" cy="18288"/>
          </a:xfrm>
          <a:custGeom>
            <a:avLst/>
            <a:gdLst>
              <a:gd name="connsiteX0" fmla="*/ 0 w 3474720"/>
              <a:gd name="connsiteY0" fmla="*/ 0 h 18288"/>
              <a:gd name="connsiteX1" fmla="*/ 694944 w 3474720"/>
              <a:gd name="connsiteY1" fmla="*/ 0 h 18288"/>
              <a:gd name="connsiteX2" fmla="*/ 1355141 w 3474720"/>
              <a:gd name="connsiteY2" fmla="*/ 0 h 18288"/>
              <a:gd name="connsiteX3" fmla="*/ 2015338 w 3474720"/>
              <a:gd name="connsiteY3" fmla="*/ 0 h 18288"/>
              <a:gd name="connsiteX4" fmla="*/ 2779776 w 3474720"/>
              <a:gd name="connsiteY4" fmla="*/ 0 h 18288"/>
              <a:gd name="connsiteX5" fmla="*/ 3474720 w 3474720"/>
              <a:gd name="connsiteY5" fmla="*/ 0 h 18288"/>
              <a:gd name="connsiteX6" fmla="*/ 3474720 w 3474720"/>
              <a:gd name="connsiteY6" fmla="*/ 18288 h 18288"/>
              <a:gd name="connsiteX7" fmla="*/ 2779776 w 3474720"/>
              <a:gd name="connsiteY7" fmla="*/ 18288 h 18288"/>
              <a:gd name="connsiteX8" fmla="*/ 2189074 w 3474720"/>
              <a:gd name="connsiteY8" fmla="*/ 18288 h 18288"/>
              <a:gd name="connsiteX9" fmla="*/ 1528877 w 3474720"/>
              <a:gd name="connsiteY9" fmla="*/ 18288 h 18288"/>
              <a:gd name="connsiteX10" fmla="*/ 868680 w 3474720"/>
              <a:gd name="connsiteY10" fmla="*/ 18288 h 18288"/>
              <a:gd name="connsiteX11" fmla="*/ 0 w 3474720"/>
              <a:gd name="connsiteY11" fmla="*/ 18288 h 18288"/>
              <a:gd name="connsiteX12" fmla="*/ 0 w 3474720"/>
              <a:gd name="connsiteY12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474720" h="18288" fill="none" extrusionOk="0">
                <a:moveTo>
                  <a:pt x="0" y="0"/>
                </a:moveTo>
                <a:cubicBezTo>
                  <a:pt x="224454" y="-14544"/>
                  <a:pt x="495407" y="26540"/>
                  <a:pt x="694944" y="0"/>
                </a:cubicBezTo>
                <a:cubicBezTo>
                  <a:pt x="894481" y="-26540"/>
                  <a:pt x="1130063" y="24713"/>
                  <a:pt x="1355141" y="0"/>
                </a:cubicBezTo>
                <a:cubicBezTo>
                  <a:pt x="1580219" y="-24713"/>
                  <a:pt x="1820099" y="26695"/>
                  <a:pt x="2015338" y="0"/>
                </a:cubicBezTo>
                <a:cubicBezTo>
                  <a:pt x="2210577" y="-26695"/>
                  <a:pt x="2402045" y="165"/>
                  <a:pt x="2779776" y="0"/>
                </a:cubicBezTo>
                <a:cubicBezTo>
                  <a:pt x="3157507" y="-165"/>
                  <a:pt x="3286859" y="-15571"/>
                  <a:pt x="3474720" y="0"/>
                </a:cubicBezTo>
                <a:cubicBezTo>
                  <a:pt x="3474286" y="7551"/>
                  <a:pt x="3474253" y="9822"/>
                  <a:pt x="3474720" y="18288"/>
                </a:cubicBezTo>
                <a:cubicBezTo>
                  <a:pt x="3233904" y="29845"/>
                  <a:pt x="2945134" y="-5256"/>
                  <a:pt x="2779776" y="18288"/>
                </a:cubicBezTo>
                <a:cubicBezTo>
                  <a:pt x="2614418" y="41832"/>
                  <a:pt x="2339768" y="22709"/>
                  <a:pt x="2189074" y="18288"/>
                </a:cubicBezTo>
                <a:cubicBezTo>
                  <a:pt x="2038380" y="13867"/>
                  <a:pt x="1817434" y="-4947"/>
                  <a:pt x="1528877" y="18288"/>
                </a:cubicBezTo>
                <a:cubicBezTo>
                  <a:pt x="1240320" y="41523"/>
                  <a:pt x="1042447" y="37198"/>
                  <a:pt x="868680" y="18288"/>
                </a:cubicBezTo>
                <a:cubicBezTo>
                  <a:pt x="694913" y="-622"/>
                  <a:pt x="233232" y="44909"/>
                  <a:pt x="0" y="18288"/>
                </a:cubicBezTo>
                <a:cubicBezTo>
                  <a:pt x="60" y="11696"/>
                  <a:pt x="66" y="3758"/>
                  <a:pt x="0" y="0"/>
                </a:cubicBezTo>
                <a:close/>
              </a:path>
              <a:path w="3474720" h="18288" stroke="0" extrusionOk="0">
                <a:moveTo>
                  <a:pt x="0" y="0"/>
                </a:moveTo>
                <a:cubicBezTo>
                  <a:pt x="202328" y="-14716"/>
                  <a:pt x="332722" y="-11499"/>
                  <a:pt x="625450" y="0"/>
                </a:cubicBezTo>
                <a:cubicBezTo>
                  <a:pt x="918178" y="11499"/>
                  <a:pt x="1096688" y="5123"/>
                  <a:pt x="1389888" y="0"/>
                </a:cubicBezTo>
                <a:cubicBezTo>
                  <a:pt x="1683088" y="-5123"/>
                  <a:pt x="1835981" y="-14038"/>
                  <a:pt x="1980590" y="0"/>
                </a:cubicBezTo>
                <a:cubicBezTo>
                  <a:pt x="2125199" y="14038"/>
                  <a:pt x="2396099" y="-7203"/>
                  <a:pt x="2571293" y="0"/>
                </a:cubicBezTo>
                <a:cubicBezTo>
                  <a:pt x="2746487" y="7203"/>
                  <a:pt x="3041609" y="-12036"/>
                  <a:pt x="3474720" y="0"/>
                </a:cubicBezTo>
                <a:cubicBezTo>
                  <a:pt x="3474638" y="4406"/>
                  <a:pt x="3474631" y="9982"/>
                  <a:pt x="3474720" y="18288"/>
                </a:cubicBezTo>
                <a:cubicBezTo>
                  <a:pt x="3324873" y="21876"/>
                  <a:pt x="3136771" y="12587"/>
                  <a:pt x="2814523" y="18288"/>
                </a:cubicBezTo>
                <a:cubicBezTo>
                  <a:pt x="2492275" y="23989"/>
                  <a:pt x="2294402" y="47111"/>
                  <a:pt x="2154326" y="18288"/>
                </a:cubicBezTo>
                <a:cubicBezTo>
                  <a:pt x="2014250" y="-10535"/>
                  <a:pt x="1820317" y="33903"/>
                  <a:pt x="1494130" y="18288"/>
                </a:cubicBezTo>
                <a:cubicBezTo>
                  <a:pt x="1167943" y="2673"/>
                  <a:pt x="948432" y="14868"/>
                  <a:pt x="729691" y="18288"/>
                </a:cubicBezTo>
                <a:cubicBezTo>
                  <a:pt x="510950" y="21708"/>
                  <a:pt x="264032" y="24354"/>
                  <a:pt x="0" y="18288"/>
                </a:cubicBezTo>
                <a:cubicBezTo>
                  <a:pt x="189" y="14288"/>
                  <a:pt x="-703" y="3747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863741219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606D9F26-A3C6-EE4D-BAD1-4F559120741D}"/>
              </a:ext>
            </a:extLst>
          </p:cNvPr>
          <p:cNvSpPr/>
          <p:nvPr/>
        </p:nvSpPr>
        <p:spPr>
          <a:xfrm>
            <a:off x="4677103" y="108332"/>
            <a:ext cx="6968359" cy="332066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457200" indent="-228600" algn="just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s-ES_tradnl" sz="2000" dirty="0">
                <a:latin typeface="Book Antiqua" panose="02040602050305030304" pitchFamily="18" charset="0"/>
              </a:rPr>
              <a:t>El progresivo peso del petróleo en la economía, y la nueva mentalidad del primer tercio del siglo XX, llevaron a imponer la </a:t>
            </a:r>
            <a:r>
              <a:rPr lang="es-ES_tradnl" sz="2000" b="1" dirty="0">
                <a:latin typeface="Book Antiqua" panose="02040602050305030304" pitchFamily="18" charset="0"/>
              </a:rPr>
              <a:t>dictadura econ</a:t>
            </a:r>
            <a:r>
              <a:rPr lang="es-ES_tradnl" sz="2000" dirty="0">
                <a:latin typeface="Book Antiqua" panose="02040602050305030304" pitchFamily="18" charset="0"/>
              </a:rPr>
              <a:t>ómica en 1939</a:t>
            </a:r>
          </a:p>
          <a:p>
            <a:pPr marL="457200" indent="-228600" algn="just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s-ES_tradnl" sz="2000" dirty="0">
              <a:latin typeface="Book Antiqua" panose="02040602050305030304" pitchFamily="18" charset="0"/>
            </a:endParaRPr>
          </a:p>
          <a:p>
            <a:pPr marL="457200" indent="-228600" algn="just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s-ES_tradnl" sz="2000" dirty="0">
                <a:latin typeface="Book Antiqua" panose="02040602050305030304" pitchFamily="18" charset="0"/>
              </a:rPr>
              <a:t>En la década de los setenta, debido al Petro-Estado, la Administración Pública </a:t>
            </a:r>
            <a:r>
              <a:rPr lang="es-ES_tradnl" sz="2000" b="1" dirty="0">
                <a:latin typeface="Book Antiqua" panose="02040602050305030304" pitchFamily="18" charset="0"/>
              </a:rPr>
              <a:t>amplió notablemente </a:t>
            </a:r>
            <a:r>
              <a:rPr lang="es-ES_tradnl" sz="2000" dirty="0">
                <a:latin typeface="Book Antiqua" panose="02040602050305030304" pitchFamily="18" charset="0"/>
              </a:rPr>
              <a:t>los cauces de intervención en la economía</a:t>
            </a:r>
          </a:p>
          <a:p>
            <a:pPr marL="457200" indent="-228600" algn="just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s-ES_tradnl" sz="2000" dirty="0">
              <a:latin typeface="Book Antiqua" panose="02040602050305030304" pitchFamily="18" charset="0"/>
            </a:endParaRPr>
          </a:p>
          <a:p>
            <a:pPr marL="457200" indent="-228600" algn="just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s-ES_tradnl" sz="2000" dirty="0">
                <a:latin typeface="Book Antiqua" panose="02040602050305030304" pitchFamily="18" charset="0"/>
              </a:rPr>
              <a:t>La libertad de empresa no se valoró como un derecho fundamental sino como un conjunto de </a:t>
            </a:r>
            <a:r>
              <a:rPr lang="es-ES_tradnl" sz="2000" b="1" dirty="0">
                <a:latin typeface="Book Antiqua" panose="02040602050305030304" pitchFamily="18" charset="0"/>
              </a:rPr>
              <a:t>intereses maleables por el Estado</a:t>
            </a:r>
          </a:p>
          <a:p>
            <a:pPr marL="457200" indent="-228600" algn="just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s-ES_tradnl" sz="2000" dirty="0">
              <a:latin typeface="Book Antiqua" panose="02040602050305030304" pitchFamily="18" charset="0"/>
            </a:endParaRPr>
          </a:p>
          <a:p>
            <a:pPr marL="457200" indent="-228600" algn="just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s-ES_tradnl" sz="2000" dirty="0">
                <a:latin typeface="Book Antiqua" panose="02040602050305030304" pitchFamily="18" charset="0"/>
              </a:rPr>
              <a:t>La intervención pública en la economía influenció el </a:t>
            </a:r>
            <a:r>
              <a:rPr lang="es-ES_tradnl" sz="2000" b="1" dirty="0">
                <a:latin typeface="Book Antiqua" panose="02040602050305030304" pitchFamily="18" charset="0"/>
              </a:rPr>
              <a:t>pobre desempeño económico </a:t>
            </a:r>
            <a:r>
              <a:rPr lang="es-ES_tradnl" sz="2000" dirty="0">
                <a:latin typeface="Book Antiqua" panose="02040602050305030304" pitchFamily="18" charset="0"/>
              </a:rPr>
              <a:t>y la crisis política a fines de la década de los ochenta`</a:t>
            </a:r>
          </a:p>
          <a:p>
            <a:pPr marL="457200" indent="-228600" algn="just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s-ES_tradnl" sz="2000" dirty="0">
              <a:latin typeface="Book Antiqua" panose="02040602050305030304" pitchFamily="18" charset="0"/>
            </a:endParaRPr>
          </a:p>
          <a:p>
            <a:pPr marL="457200" indent="-228600" algn="just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s-ES_tradnl" sz="2000" dirty="0">
                <a:latin typeface="Book Antiqua" panose="02040602050305030304" pitchFamily="18" charset="0"/>
              </a:rPr>
              <a:t>La recurrente crisis política y económica favoreció en las condiciones para la elección de un </a:t>
            </a:r>
            <a:r>
              <a:rPr lang="es-ES_tradnl" sz="2000" b="1" dirty="0">
                <a:latin typeface="Book Antiqua" panose="02040602050305030304" pitchFamily="18" charset="0"/>
              </a:rPr>
              <a:t>líder autoritario-populista </a:t>
            </a:r>
            <a:r>
              <a:rPr lang="es-ES_tradnl" sz="2000" dirty="0">
                <a:latin typeface="Book Antiqua" panose="02040602050305030304" pitchFamily="18" charset="0"/>
              </a:rPr>
              <a:t>en diciembre de 1998</a:t>
            </a:r>
          </a:p>
          <a:p>
            <a:pPr marL="457200" indent="-228600" algn="just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s-ES_tradnl" sz="2000" dirty="0">
              <a:latin typeface="Book Antiqua" panose="02040602050305030304" pitchFamily="18" charset="0"/>
            </a:endParaRPr>
          </a:p>
          <a:p>
            <a:pPr marL="457200" indent="-228600" algn="just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s-ES_tradnl" sz="2000" dirty="0">
              <a:latin typeface="Book Antiqua" panose="02040602050305030304" pitchFamily="18" charset="0"/>
            </a:endParaRPr>
          </a:p>
          <a:p>
            <a:pPr marL="457200" indent="-228600" algn="just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s-ES_tradnl" sz="2000" i="1" dirty="0">
              <a:latin typeface="Book Antiqua" panose="02040602050305030304" pitchFamily="18" charset="0"/>
            </a:endParaRPr>
          </a:p>
          <a:p>
            <a:pPr marL="457200" indent="-228600" algn="just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s-ES_tradnl" sz="2000" i="1" dirty="0">
              <a:latin typeface="Book Antiqua" panose="02040602050305030304" pitchFamily="18" charset="0"/>
            </a:endParaRPr>
          </a:p>
          <a:p>
            <a:pPr marL="914400" lvl="1" indent="-228600" algn="just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s-ES_tradnl" sz="2000" i="1" dirty="0">
              <a:latin typeface="Book Antiqua" panose="02040602050305030304" pitchFamily="18" charset="0"/>
            </a:endParaRPr>
          </a:p>
          <a:p>
            <a:pPr marL="914400" lvl="1" indent="-228600" algn="just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s-ES_tradnl" sz="2000" i="1" dirty="0">
              <a:latin typeface="Book Antiqua" panose="02040602050305030304" pitchFamily="18" charset="0"/>
            </a:endParaRPr>
          </a:p>
          <a:p>
            <a:pPr marL="457200" indent="-228600" algn="just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s-ES_tradnl" sz="2000" i="1" dirty="0">
              <a:latin typeface="Book Antiqua" panose="02040602050305030304" pitchFamily="18" charset="0"/>
            </a:endParaRPr>
          </a:p>
          <a:p>
            <a:pPr marL="457200" indent="-228600" algn="just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s-ES_tradnl" sz="2000" i="1" dirty="0">
              <a:latin typeface="Book Antiqua" panose="02040602050305030304" pitchFamily="18" charset="0"/>
            </a:endParaRPr>
          </a:p>
          <a:p>
            <a:pPr marL="228600" algn="just">
              <a:lnSpc>
                <a:spcPct val="90000"/>
              </a:lnSpc>
              <a:spcAft>
                <a:spcPts val="600"/>
              </a:spcAft>
            </a:pPr>
            <a:endParaRPr lang="es-ES_tradnl" i="1" dirty="0">
              <a:latin typeface="Book Antiqua" panose="02040602050305030304" pitchFamily="18" charset="0"/>
            </a:endParaRPr>
          </a:p>
        </p:txBody>
      </p:sp>
      <p:pic>
        <p:nvPicPr>
          <p:cNvPr id="5" name="Picture 4" descr="A picture containing tree, outdoor, sky, building&#10;&#10;Description automatically generated">
            <a:extLst>
              <a:ext uri="{FF2B5EF4-FFF2-40B4-BE49-F238E27FC236}">
                <a16:creationId xmlns:a16="http://schemas.microsoft.com/office/drawing/2014/main" id="{F37C438B-B109-2D4C-900F-9100CB86ACD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103" y="3046105"/>
            <a:ext cx="4572000" cy="304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081677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921A1516-35FF-614D-9E28-2CD6F773EFB7}"/>
              </a:ext>
            </a:extLst>
          </p:cNvPr>
          <p:cNvSpPr/>
          <p:nvPr/>
        </p:nvSpPr>
        <p:spPr>
          <a:xfrm>
            <a:off x="247649" y="176898"/>
            <a:ext cx="11725275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_tradnl" sz="2800" dirty="0">
                <a:latin typeface="Book Antiqua" panose="02040602050305030304" pitchFamily="18" charset="0"/>
              </a:rPr>
              <a:t>La destrucción de los mecanismos de mercado en Venezuela: cronología mínima (1999-2012)</a:t>
            </a:r>
            <a:endParaRPr lang="en-US" sz="2800" dirty="0"/>
          </a:p>
        </p:txBody>
      </p:sp>
      <p:graphicFrame>
        <p:nvGraphicFramePr>
          <p:cNvPr id="5" name="Diagram 4">
            <a:extLst>
              <a:ext uri="{FF2B5EF4-FFF2-40B4-BE49-F238E27FC236}">
                <a16:creationId xmlns:a16="http://schemas.microsoft.com/office/drawing/2014/main" id="{1CA5BFC6-BDF5-6E49-A31E-0C0DEE2090E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86642324"/>
              </p:ext>
            </p:extLst>
          </p:nvPr>
        </p:nvGraphicFramePr>
        <p:xfrm>
          <a:off x="2046286" y="1101784"/>
          <a:ext cx="812800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99285717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921A1516-35FF-614D-9E28-2CD6F773EFB7}"/>
              </a:ext>
            </a:extLst>
          </p:cNvPr>
          <p:cNvSpPr/>
          <p:nvPr/>
        </p:nvSpPr>
        <p:spPr>
          <a:xfrm>
            <a:off x="247649" y="176898"/>
            <a:ext cx="11725275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ES_tradnl" sz="2800" dirty="0">
                <a:latin typeface="Book Antiqua" panose="02040602050305030304" pitchFamily="18" charset="0"/>
              </a:rPr>
              <a:t>Los efectos de la destrucción de los mecanismos de mercado fue silenciada por el boom petrolero y de consumo</a:t>
            </a:r>
            <a:endParaRPr lang="en-US" sz="2800" dirty="0"/>
          </a:p>
        </p:txBody>
      </p:sp>
      <p:pic>
        <p:nvPicPr>
          <p:cNvPr id="3" name="Picture 2" descr="Chart&#10;&#10;Description automatically generated">
            <a:extLst>
              <a:ext uri="{FF2B5EF4-FFF2-40B4-BE49-F238E27FC236}">
                <a16:creationId xmlns:a16="http://schemas.microsoft.com/office/drawing/2014/main" id="{96D1D692-DCA5-E943-A6F3-22559B449F2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0063" y="1700213"/>
            <a:ext cx="3462020" cy="2586037"/>
          </a:xfrm>
          <a:prstGeom prst="rect">
            <a:avLst/>
          </a:prstGeom>
        </p:spPr>
      </p:pic>
      <p:pic>
        <p:nvPicPr>
          <p:cNvPr id="7" name="Picture 6" descr="Chart, line chart&#10;&#10;Description automatically generated">
            <a:extLst>
              <a:ext uri="{FF2B5EF4-FFF2-40B4-BE49-F238E27FC236}">
                <a16:creationId xmlns:a16="http://schemas.microsoft.com/office/drawing/2014/main" id="{A51D45C0-7D25-6448-BE1E-332F1881980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79753" y="1700213"/>
            <a:ext cx="3232494" cy="2414587"/>
          </a:xfrm>
          <a:prstGeom prst="rect">
            <a:avLst/>
          </a:prstGeom>
        </p:spPr>
      </p:pic>
      <p:pic>
        <p:nvPicPr>
          <p:cNvPr id="9" name="Picture 8" descr="Chart, bar chart&#10;&#10;Description automatically generated">
            <a:extLst>
              <a:ext uri="{FF2B5EF4-FFF2-40B4-BE49-F238E27FC236}">
                <a16:creationId xmlns:a16="http://schemas.microsoft.com/office/drawing/2014/main" id="{52211211-9622-7E4D-87B0-720131E232A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29918" y="1488621"/>
            <a:ext cx="3007332" cy="2797629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93915BC9-EF4B-8448-90D3-D8583DC37E69}"/>
              </a:ext>
            </a:extLst>
          </p:cNvPr>
          <p:cNvSpPr/>
          <p:nvPr/>
        </p:nvSpPr>
        <p:spPr>
          <a:xfrm>
            <a:off x="114628" y="5157787"/>
            <a:ext cx="11725275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_tradnl" sz="2800" dirty="0">
                <a:latin typeface="Book Antiqua" panose="02040602050305030304" pitchFamily="18" charset="0"/>
              </a:rPr>
              <a:t>Fuente: Miguel Ángel Santos</a:t>
            </a:r>
          </a:p>
          <a:p>
            <a:pPr algn="ctr"/>
            <a:r>
              <a:rPr lang="en-US" sz="2800" dirty="0">
                <a:latin typeface="Book Antiqua" panose="02040602050305030304" pitchFamily="18" charset="0"/>
              </a:rPr>
              <a:t>http://</a:t>
            </a:r>
            <a:r>
              <a:rPr lang="en-US" sz="2800" dirty="0" err="1">
                <a:latin typeface="Book Antiqua" panose="02040602050305030304" pitchFamily="18" charset="0"/>
              </a:rPr>
              <a:t>miguelangelsantos.net</a:t>
            </a:r>
            <a:endParaRPr lang="en-US" sz="2800" dirty="0">
              <a:latin typeface="Book Antiqua" panose="0204060205030503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4423317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130</TotalTime>
  <Words>1498</Words>
  <Application>Microsoft Macintosh PowerPoint</Application>
  <PresentationFormat>Widescreen</PresentationFormat>
  <Paragraphs>187</Paragraphs>
  <Slides>23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8" baseType="lpstr">
      <vt:lpstr>Arial</vt:lpstr>
      <vt:lpstr>Book Antiqua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Los mecanismos de mercado y el rol del Derecho Administrativo Económico</vt:lpstr>
      <vt:lpstr>Los mecanismos de mercado y el rol del Derecho Administrativo Económico</vt:lpstr>
      <vt:lpstr>Los mecanismos de mercado y el rol del Derecho Administrativo Económico</vt:lpstr>
      <vt:lpstr>La destrucción de los mecanismos de mercado comenzó mucho antes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Hernandez Gonzalez, Jose Ignacio</dc:creator>
  <cp:lastModifiedBy>Hernandez Gonzalez, Jose Ignacio</cp:lastModifiedBy>
  <cp:revision>16</cp:revision>
  <dcterms:created xsi:type="dcterms:W3CDTF">2022-01-18T18:12:42Z</dcterms:created>
  <dcterms:modified xsi:type="dcterms:W3CDTF">2022-01-18T20:23:04Z</dcterms:modified>
</cp:coreProperties>
</file>